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0" r:id="rId1"/>
  </p:sldMasterIdLst>
  <p:notesMasterIdLst>
    <p:notesMasterId r:id="rId34"/>
  </p:notesMasterIdLst>
  <p:sldIdLst>
    <p:sldId id="266" r:id="rId2"/>
    <p:sldId id="270" r:id="rId3"/>
    <p:sldId id="271" r:id="rId4"/>
    <p:sldId id="273" r:id="rId5"/>
    <p:sldId id="272" r:id="rId6"/>
    <p:sldId id="267" r:id="rId7"/>
    <p:sldId id="268" r:id="rId8"/>
    <p:sldId id="259" r:id="rId9"/>
    <p:sldId id="262" r:id="rId10"/>
    <p:sldId id="269" r:id="rId11"/>
    <p:sldId id="263" r:id="rId12"/>
    <p:sldId id="264" r:id="rId13"/>
    <p:sldId id="265" r:id="rId14"/>
    <p:sldId id="274" r:id="rId15"/>
    <p:sldId id="290" r:id="rId16"/>
    <p:sldId id="276" r:id="rId17"/>
    <p:sldId id="277" r:id="rId18"/>
    <p:sldId id="281" r:id="rId19"/>
    <p:sldId id="278" r:id="rId20"/>
    <p:sldId id="279" r:id="rId21"/>
    <p:sldId id="280" r:id="rId22"/>
    <p:sldId id="282" r:id="rId23"/>
    <p:sldId id="283" r:id="rId24"/>
    <p:sldId id="284" r:id="rId25"/>
    <p:sldId id="285" r:id="rId26"/>
    <p:sldId id="286" r:id="rId27"/>
    <p:sldId id="287" r:id="rId28"/>
    <p:sldId id="288" r:id="rId29"/>
    <p:sldId id="289" r:id="rId30"/>
    <p:sldId id="292" r:id="rId31"/>
    <p:sldId id="293" r:id="rId32"/>
    <p:sldId id="291"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79" autoAdjust="0"/>
    <p:restoredTop sz="83692" autoAdjust="0"/>
  </p:normalViewPr>
  <p:slideViewPr>
    <p:cSldViewPr>
      <p:cViewPr>
        <p:scale>
          <a:sx n="67" d="100"/>
          <a:sy n="67" d="100"/>
        </p:scale>
        <p:origin x="-1464"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E5B15F7-9840-434C-8239-FAFC43501511}" type="datetimeFigureOut">
              <a:rPr lang="en-US" smtClean="0"/>
              <a:t>17-May-15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C6C9972-57FC-4E67-A24A-10966968E9EF}" type="slidenum">
              <a:rPr lang="en-US" smtClean="0"/>
              <a:t>‹#›</a:t>
            </a:fld>
            <a:endParaRPr lang="en-US"/>
          </a:p>
        </p:txBody>
      </p:sp>
    </p:spTree>
    <p:extLst>
      <p:ext uri="{BB962C8B-B14F-4D97-AF65-F5344CB8AC3E}">
        <p14:creationId xmlns:p14="http://schemas.microsoft.com/office/powerpoint/2010/main" val="6695385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1"/>
      </p:bgRef>
    </p:bg>
    <p:spTree>
      <p:nvGrpSpPr>
        <p:cNvPr id="1" name=""/>
        <p:cNvGrpSpPr/>
        <p:nvPr/>
      </p:nvGrpSpPr>
      <p:grpSpPr>
        <a:xfrm>
          <a:off x="0" y="0"/>
          <a:ext cx="0" cy="0"/>
          <a:chOff x="0" y="0"/>
          <a:chExt cx="0" cy="0"/>
        </a:xfrm>
      </p:grpSpPr>
      <p:sp>
        <p:nvSpPr>
          <p:cNvPr id="8" name="Title 7"/>
          <p:cNvSpPr>
            <a:spLocks noGrp="1"/>
          </p:cNvSpPr>
          <p:nvPr>
            <p:ph type="ctrTitle"/>
          </p:nvPr>
        </p:nvSpPr>
        <p:spPr>
          <a:xfrm>
            <a:off x="2286000" y="3124200"/>
            <a:ext cx="6172200" cy="1894362"/>
          </a:xfrm>
        </p:spPr>
        <p:txBody>
          <a:bodyPr/>
          <a:lstStyle>
            <a:lvl1pPr>
              <a:defRPr b="1"/>
            </a:lvl1pPr>
          </a:lstStyle>
          <a:p>
            <a:r>
              <a:rPr kumimoji="0" lang="en-US" smtClean="0"/>
              <a:t>Click to edit Master title style</a:t>
            </a:r>
            <a:endParaRPr kumimoji="0" lang="en-US"/>
          </a:p>
        </p:txBody>
      </p:sp>
      <p:sp>
        <p:nvSpPr>
          <p:cNvPr id="9" name="Subtitle 8"/>
          <p:cNvSpPr>
            <a:spLocks noGrp="1"/>
          </p:cNvSpPr>
          <p:nvPr>
            <p:ph type="subTitle" idx="1"/>
          </p:nvPr>
        </p:nvSpPr>
        <p:spPr>
          <a:xfrm>
            <a:off x="2286000" y="5003322"/>
            <a:ext cx="6172200" cy="1371600"/>
          </a:xfrm>
        </p:spPr>
        <p:txBody>
          <a:bodyPr/>
          <a:lstStyle>
            <a:lvl1pPr marL="0" indent="0" algn="l">
              <a:buNone/>
              <a:defRPr sz="1800" b="1">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bwMode="auto">
          <a:xfrm rot="5400000">
            <a:off x="7764621" y="1174097"/>
            <a:ext cx="2286000" cy="381000"/>
          </a:xfrm>
        </p:spPr>
        <p:txBody>
          <a:bodyPr/>
          <a:lstStyle/>
          <a:p>
            <a:fld id="{212F1B78-6A28-4694-862A-19157DA3A350}" type="datetime1">
              <a:rPr lang="en-US" smtClean="0"/>
              <a:t>17-May-15</a:t>
            </a:fld>
            <a:endParaRPr lang="en-US"/>
          </a:p>
        </p:txBody>
      </p:sp>
      <p:sp>
        <p:nvSpPr>
          <p:cNvPr id="17" name="Footer Placeholder 16"/>
          <p:cNvSpPr>
            <a:spLocks noGrp="1"/>
          </p:cNvSpPr>
          <p:nvPr>
            <p:ph type="ftr" sz="quarter" idx="11"/>
          </p:nvPr>
        </p:nvSpPr>
        <p:spPr bwMode="auto">
          <a:xfrm rot="5400000">
            <a:off x="7077269" y="4181669"/>
            <a:ext cx="3657600" cy="384048"/>
          </a:xfrm>
        </p:spPr>
        <p:txBody>
          <a:bodyPr/>
          <a:lstStyle/>
          <a:p>
            <a:endParaRPr lang="en-US"/>
          </a:p>
        </p:txBody>
      </p:sp>
      <p:sp>
        <p:nvSpPr>
          <p:cNvPr id="10" name="Rectangle 9"/>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4" name="Rectangle 13"/>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Straight Connector 17"/>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0" name="Straight Connector 19"/>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2" name="Straight Connector 21"/>
          <p:cNvSpPr>
            <a:spLocks noChangeShapeType="1"/>
          </p:cNvSpPr>
          <p:nvPr/>
        </p:nvSpPr>
        <p:spPr bwMode="auto">
          <a:xfrm>
            <a:off x="9113856"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27" name="Rectangle 26"/>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609600" y="3429000"/>
            <a:ext cx="1295400" cy="1295400"/>
          </a:xfrm>
          <a:prstGeom prst="ellipse">
            <a:avLst/>
          </a:prstGeom>
          <a:solidFill>
            <a:schemeClr val="accent1"/>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309632"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4" name="Oval 23"/>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Oval 25"/>
          <p:cNvSpPr/>
          <p:nvPr/>
        </p:nvSpPr>
        <p:spPr bwMode="auto">
          <a:xfrm>
            <a:off x="1664208" y="5788152"/>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5" name="Oval 24"/>
          <p:cNvSpPr/>
          <p:nvPr/>
        </p:nvSpPr>
        <p:spPr>
          <a:xfrm>
            <a:off x="1905000" y="4495800"/>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9" name="Slide Number Placeholder 28"/>
          <p:cNvSpPr>
            <a:spLocks noGrp="1"/>
          </p:cNvSpPr>
          <p:nvPr>
            <p:ph type="sldNum" sz="quarter" idx="12"/>
          </p:nvPr>
        </p:nvSpPr>
        <p:spPr bwMode="auto">
          <a:xfrm>
            <a:off x="1325544" y="4928702"/>
            <a:ext cx="609600" cy="517524"/>
          </a:xfrm>
        </p:spPr>
        <p:txBody>
          <a:bodyPr/>
          <a:lstStyle/>
          <a:p>
            <a:fld id="{B6F15528-21DE-4FAA-801E-634DDDAF4B2B}"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97FCA606-7246-456C-8397-DD12EDD0FBFF}" type="datetime1">
              <a:rPr lang="en-US" smtClean="0"/>
              <a:t>17-May-15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16764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65979AF-9B4B-4AA2-9D4C-AD7838F5B78D}" type="datetime1">
              <a:rPr lang="en-US" smtClean="0"/>
              <a:t>17-May-15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8" name="Content Placeholder 7"/>
          <p:cNvSpPr>
            <a:spLocks noGrp="1"/>
          </p:cNvSpPr>
          <p:nvPr>
            <p:ph sz="quarter" idx="1"/>
          </p:nvPr>
        </p:nvSpPr>
        <p:spPr>
          <a:xfrm>
            <a:off x="457200" y="1600200"/>
            <a:ext cx="7467600" cy="4873752"/>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4"/>
          </p:nvPr>
        </p:nvSpPr>
        <p:spPr/>
        <p:txBody>
          <a:bodyPr rtlCol="0"/>
          <a:lstStyle/>
          <a:p>
            <a:fld id="{9B9B1F93-E5B1-486F-A169-55B0E2DD4620}" type="datetime1">
              <a:rPr lang="en-US" smtClean="0"/>
              <a:t>17-May-15</a:t>
            </a:fld>
            <a:endParaRPr lang="en-US"/>
          </a:p>
        </p:txBody>
      </p:sp>
      <p:sp>
        <p:nvSpPr>
          <p:cNvPr id="9" name="Slide Number Placeholder 8"/>
          <p:cNvSpPr>
            <a:spLocks noGrp="1"/>
          </p:cNvSpPr>
          <p:nvPr>
            <p:ph type="sldNum" sz="quarter" idx="15"/>
          </p:nvPr>
        </p:nvSpPr>
        <p:spPr/>
        <p:txBody>
          <a:bodyPr rtlCol="0"/>
          <a:lstStyle/>
          <a:p>
            <a:fld id="{B6F15528-21DE-4FAA-801E-634DDDAF4B2B}" type="slidenum">
              <a:rPr lang="en-US" smtClean="0"/>
              <a:pPr/>
              <a:t>‹#›</a:t>
            </a:fld>
            <a:endParaRPr lang="en-US"/>
          </a:p>
        </p:txBody>
      </p:sp>
      <p:sp>
        <p:nvSpPr>
          <p:cNvPr id="10" name="Footer Placeholder 9"/>
          <p:cNvSpPr>
            <a:spLocks noGrp="1"/>
          </p:cNvSpPr>
          <p:nvPr>
            <p:ph type="ftr" sz="quarter" idx="16"/>
          </p:nvPr>
        </p:nvSpPr>
        <p:spPr/>
        <p:txBody>
          <a:bodyPr rtlCol="0"/>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286000" y="2895600"/>
            <a:ext cx="6172200" cy="2053590"/>
          </a:xfrm>
        </p:spPr>
        <p:txBody>
          <a:bodyPr/>
          <a:lstStyle>
            <a:lvl1pPr algn="l">
              <a:buNone/>
              <a:defRPr sz="3000" b="1" cap="small" baseline="0"/>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2286000" y="5010150"/>
            <a:ext cx="6172200" cy="1371600"/>
          </a:xfrm>
        </p:spPr>
        <p:txBody>
          <a:bodyPr anchor="t"/>
          <a:lstStyle>
            <a:lvl1pPr marL="0" indent="0">
              <a:buNone/>
              <a:defRPr sz="1800" b="1">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bwMode="auto">
          <a:xfrm rot="5400000">
            <a:off x="7763256" y="1170432"/>
            <a:ext cx="2286000" cy="381000"/>
          </a:xfrm>
        </p:spPr>
        <p:txBody>
          <a:bodyPr/>
          <a:lstStyle/>
          <a:p>
            <a:fld id="{8528F676-0919-432D-B372-E251FBD50CC9}" type="datetime1">
              <a:rPr lang="en-US" smtClean="0"/>
              <a:t>17-May-15</a:t>
            </a:fld>
            <a:endParaRPr lang="en-US"/>
          </a:p>
        </p:txBody>
      </p:sp>
      <p:sp>
        <p:nvSpPr>
          <p:cNvPr id="5" name="Footer Placeholder 4"/>
          <p:cNvSpPr>
            <a:spLocks noGrp="1"/>
          </p:cNvSpPr>
          <p:nvPr>
            <p:ph type="ftr" sz="quarter" idx="11"/>
          </p:nvPr>
        </p:nvSpPr>
        <p:spPr bwMode="auto">
          <a:xfrm rot="5400000">
            <a:off x="7077456" y="4178808"/>
            <a:ext cx="3657600" cy="384048"/>
          </a:xfrm>
        </p:spPr>
        <p:txBody>
          <a:bodyPr/>
          <a:lstStyle/>
          <a:p>
            <a:endParaRPr lang="en-US"/>
          </a:p>
        </p:txBody>
      </p:sp>
      <p:sp>
        <p:nvSpPr>
          <p:cNvPr id="9" name="Rectangle 8"/>
          <p:cNvSpPr/>
          <p:nvPr/>
        </p:nvSpPr>
        <p:spPr bwMode="auto">
          <a:xfrm>
            <a:off x="381000" y="0"/>
            <a:ext cx="609600" cy="6858000"/>
          </a:xfrm>
          <a:prstGeom prst="rect">
            <a:avLst/>
          </a:prstGeom>
          <a:solidFill>
            <a:schemeClr val="accent1">
              <a:tint val="60000"/>
              <a:alpha val="54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bwMode="auto">
          <a:xfrm>
            <a:off x="276336" y="0"/>
            <a:ext cx="104664" cy="6858000"/>
          </a:xfrm>
          <a:prstGeom prst="rect">
            <a:avLst/>
          </a:prstGeom>
          <a:solidFill>
            <a:schemeClr val="accent1">
              <a:tint val="40000"/>
              <a:alpha val="36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bwMode="auto">
          <a:xfrm>
            <a:off x="990600" y="0"/>
            <a:ext cx="181872" cy="6858000"/>
          </a:xfrm>
          <a:prstGeom prst="rect">
            <a:avLst/>
          </a:prstGeom>
          <a:solidFill>
            <a:schemeClr val="accent1">
              <a:tint val="40000"/>
              <a:alpha val="7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bwMode="auto">
          <a:xfrm>
            <a:off x="1141320" y="0"/>
            <a:ext cx="230280" cy="6858000"/>
          </a:xfrm>
          <a:prstGeom prst="rect">
            <a:avLst/>
          </a:prstGeom>
          <a:solidFill>
            <a:schemeClr val="accent1">
              <a:tint val="20000"/>
              <a:alpha val="7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106344" y="0"/>
            <a:ext cx="0" cy="6858000"/>
          </a:xfrm>
          <a:prstGeom prst="line">
            <a:avLst/>
          </a:prstGeom>
          <a:noFill/>
          <a:ln w="57150" cap="flat" cmpd="sng" algn="ctr">
            <a:solidFill>
              <a:schemeClr val="accent1">
                <a:tint val="60000"/>
                <a:alpha val="7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Straight Connector 13"/>
          <p:cNvSpPr>
            <a:spLocks noChangeShapeType="1"/>
          </p:cNvSpPr>
          <p:nvPr/>
        </p:nvSpPr>
        <p:spPr bwMode="auto">
          <a:xfrm>
            <a:off x="914400" y="0"/>
            <a:ext cx="0" cy="6858000"/>
          </a:xfrm>
          <a:prstGeom prst="line">
            <a:avLst/>
          </a:prstGeom>
          <a:noFill/>
          <a:ln w="57150" cap="flat" cmpd="sng" algn="ctr">
            <a:solidFill>
              <a:schemeClr val="accent1">
                <a:tint val="20000"/>
                <a:alpha val="83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5" name="Straight Connector 14"/>
          <p:cNvSpPr>
            <a:spLocks noChangeShapeType="1"/>
          </p:cNvSpPr>
          <p:nvPr/>
        </p:nvSpPr>
        <p:spPr bwMode="auto">
          <a:xfrm>
            <a:off x="854112" y="0"/>
            <a:ext cx="0" cy="6858000"/>
          </a:xfrm>
          <a:prstGeom prst="line">
            <a:avLst/>
          </a:prstGeom>
          <a:noFill/>
          <a:ln w="5715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6" name="Straight Connector 15"/>
          <p:cNvSpPr>
            <a:spLocks noChangeShapeType="1"/>
          </p:cNvSpPr>
          <p:nvPr/>
        </p:nvSpPr>
        <p:spPr bwMode="auto">
          <a:xfrm>
            <a:off x="1726640" y="0"/>
            <a:ext cx="0" cy="6858000"/>
          </a:xfrm>
          <a:prstGeom prst="line">
            <a:avLst/>
          </a:prstGeom>
          <a:noFill/>
          <a:ln w="28575" cap="flat" cmpd="sng" algn="ctr">
            <a:solidFill>
              <a:schemeClr val="accent1">
                <a:tint val="60000"/>
                <a:alpha val="82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7" name="Straight Connector 16"/>
          <p:cNvSpPr>
            <a:spLocks noChangeShapeType="1"/>
          </p:cNvSpPr>
          <p:nvPr/>
        </p:nvSpPr>
        <p:spPr bwMode="auto">
          <a:xfrm>
            <a:off x="1066800" y="0"/>
            <a:ext cx="0" cy="6858000"/>
          </a:xfrm>
          <a:prstGeom prst="line">
            <a:avLst/>
          </a:prstGeom>
          <a:noFill/>
          <a:ln w="9525"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8" name="Rectangle 17"/>
          <p:cNvSpPr/>
          <p:nvPr/>
        </p:nvSpPr>
        <p:spPr bwMode="auto">
          <a:xfrm>
            <a:off x="1219200" y="0"/>
            <a:ext cx="76200" cy="6858000"/>
          </a:xfrm>
          <a:prstGeom prst="rect">
            <a:avLst/>
          </a:prstGeom>
          <a:solidFill>
            <a:schemeClr val="accent1">
              <a:tint val="60000"/>
              <a:alpha val="51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9" name="Oval 18"/>
          <p:cNvSpPr/>
          <p:nvPr/>
        </p:nvSpPr>
        <p:spPr bwMode="auto">
          <a:xfrm>
            <a:off x="609600" y="3429000"/>
            <a:ext cx="1295400" cy="129540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0" name="Oval 19"/>
          <p:cNvSpPr/>
          <p:nvPr/>
        </p:nvSpPr>
        <p:spPr bwMode="auto">
          <a:xfrm>
            <a:off x="1324704" y="4866752"/>
            <a:ext cx="641424" cy="641424"/>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1" name="Oval 20"/>
          <p:cNvSpPr/>
          <p:nvPr/>
        </p:nvSpPr>
        <p:spPr bwMode="auto">
          <a:xfrm>
            <a:off x="1091080" y="5500632"/>
            <a:ext cx="137160" cy="13716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Oval 21"/>
          <p:cNvSpPr/>
          <p:nvPr/>
        </p:nvSpPr>
        <p:spPr bwMode="auto">
          <a:xfrm>
            <a:off x="1664208" y="5791200"/>
            <a:ext cx="274320" cy="274320"/>
          </a:xfrm>
          <a:prstGeom prst="ellipse">
            <a:avLst/>
          </a:prstGeom>
          <a:ln w="127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Oval 22"/>
          <p:cNvSpPr/>
          <p:nvPr/>
        </p:nvSpPr>
        <p:spPr bwMode="auto">
          <a:xfrm>
            <a:off x="1879040" y="4479888"/>
            <a:ext cx="365760" cy="365760"/>
          </a:xfrm>
          <a:prstGeom prst="ellipse">
            <a:avLst/>
          </a:prstGeom>
          <a:ln w="28575"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6" name="Straight Connector 25"/>
          <p:cNvSpPr>
            <a:spLocks noChangeShapeType="1"/>
          </p:cNvSpPr>
          <p:nvPr/>
        </p:nvSpPr>
        <p:spPr bwMode="auto">
          <a:xfrm>
            <a:off x="9097944"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6" name="Slide Number Placeholder 5"/>
          <p:cNvSpPr>
            <a:spLocks noGrp="1"/>
          </p:cNvSpPr>
          <p:nvPr>
            <p:ph type="sldNum" sz="quarter" idx="12"/>
          </p:nvPr>
        </p:nvSpPr>
        <p:spPr bwMode="auto">
          <a:xfrm>
            <a:off x="1340616" y="4928702"/>
            <a:ext cx="609600" cy="517524"/>
          </a:xfrm>
        </p:spPr>
        <p:txBody>
          <a:body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1838879A-72F9-482A-9A89-AD59C1236F5D}" type="datetime1">
              <a:rPr lang="en-US" smtClean="0"/>
              <a:t>17-May-15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457200"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270248" y="1600200"/>
            <a:ext cx="3657600" cy="45720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7543800" cy="1143000"/>
          </a:xfrm>
        </p:spPr>
        <p:txBody>
          <a:bodyPr anchor="b"/>
          <a:lstStyle>
            <a:lvl1pPr>
              <a:defRPr/>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D1F08B1B-8C30-4084-A87D-BCBDE111CE18}" type="datetime1">
              <a:rPr lang="en-US" smtClean="0"/>
              <a:t>17-May-15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2"/>
          </p:nvPr>
        </p:nvSpPr>
        <p:spPr>
          <a:xfrm>
            <a:off x="457200"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quarter" idx="4"/>
          </p:nvPr>
        </p:nvSpPr>
        <p:spPr>
          <a:xfrm>
            <a:off x="4371975" y="2362200"/>
            <a:ext cx="3657600" cy="3886200"/>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2" name="Text Placeholder 11"/>
          <p:cNvSpPr>
            <a:spLocks noGrp="1"/>
          </p:cNvSpPr>
          <p:nvPr>
            <p:ph type="body" sz="quarter" idx="1"/>
          </p:nvPr>
        </p:nvSpPr>
        <p:spPr>
          <a:xfrm>
            <a:off x="4572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
        <p:nvSpPr>
          <p:cNvPr id="14" name="Text Placeholder 13"/>
          <p:cNvSpPr>
            <a:spLocks noGrp="1"/>
          </p:cNvSpPr>
          <p:nvPr>
            <p:ph type="body" sz="quarter" idx="3"/>
          </p:nvPr>
        </p:nvSpPr>
        <p:spPr>
          <a:xfrm>
            <a:off x="4343400" y="1569720"/>
            <a:ext cx="3657600" cy="658368"/>
          </a:xfrm>
          <a:prstGeom prst="roundRect">
            <a:avLst>
              <a:gd name="adj" fmla="val 16667"/>
            </a:avLst>
          </a:prstGeom>
          <a:solidFill>
            <a:schemeClr val="accent1"/>
          </a:solidFill>
        </p:spPr>
        <p:txBody>
          <a:bodyPr rtlCol="0" anchor="ctr">
            <a:noAutofit/>
          </a:bodyPr>
          <a:lstStyle>
            <a:lvl1pPr marL="0" indent="0">
              <a:buFontTx/>
              <a:buNone/>
              <a:defRPr sz="2000" b="1">
                <a:solidFill>
                  <a:srgbClr val="FFFFFF"/>
                </a:solidFill>
              </a:defRPr>
            </a:lvl1pPr>
          </a:lstStyle>
          <a:p>
            <a:pPr lvl="0" eaLnBrk="1" latinLnBrk="0" hangingPunct="1"/>
            <a:r>
              <a:rPr kumimoji="0" lang="en-US" smtClean="0"/>
              <a:t>Click to edit Master text styles</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6" name="Date Placeholder 5"/>
          <p:cNvSpPr>
            <a:spLocks noGrp="1"/>
          </p:cNvSpPr>
          <p:nvPr>
            <p:ph type="dt" sz="half" idx="10"/>
          </p:nvPr>
        </p:nvSpPr>
        <p:spPr/>
        <p:txBody>
          <a:bodyPr rtlCol="0"/>
          <a:lstStyle/>
          <a:p>
            <a:fld id="{E6FE73CF-EF0E-4DEE-9D5F-8F9FF0DFAB04}" type="datetime1">
              <a:rPr lang="en-US" smtClean="0"/>
              <a:t>17-May-15</a:t>
            </a:fld>
            <a:endParaRPr lang="en-US"/>
          </a:p>
        </p:txBody>
      </p:sp>
      <p:sp>
        <p:nvSpPr>
          <p:cNvPr id="7" name="Slide Number Placeholder 6"/>
          <p:cNvSpPr>
            <a:spLocks noGrp="1"/>
          </p:cNvSpPr>
          <p:nvPr>
            <p:ph type="sldNum" sz="quarter" idx="11"/>
          </p:nvPr>
        </p:nvSpPr>
        <p:spPr/>
        <p:txBody>
          <a:bodyPr rtlCol="0"/>
          <a:lstStyle/>
          <a:p>
            <a:fld id="{B6F15528-21DE-4FAA-801E-634DDDAF4B2B}" type="slidenum">
              <a:rPr lang="en-US" smtClean="0"/>
              <a:pPr/>
              <a:t>‹#›</a:t>
            </a:fld>
            <a:endParaRPr lang="en-US"/>
          </a:p>
        </p:txBody>
      </p:sp>
      <p:sp>
        <p:nvSpPr>
          <p:cNvPr id="8" name="Footer Placeholder 7"/>
          <p:cNvSpPr>
            <a:spLocks noGrp="1"/>
          </p:cNvSpPr>
          <p:nvPr>
            <p:ph type="ftr" sz="quarter" idx="12"/>
          </p:nvPr>
        </p:nvSpPr>
        <p:spPr/>
        <p:txBody>
          <a:bodyPr rtlCol="0"/>
          <a:lstStyle/>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5F63D3-1FF8-43E5-87B8-C3CBA9467BA2}" type="datetime1">
              <a:rPr lang="en-US" smtClean="0"/>
              <a:t>17-May-15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1">
        <a:schemeClr val="bg1"/>
      </p:bgRef>
    </p:bg>
    <p:spTree>
      <p:nvGrpSpPr>
        <p:cNvPr id="1" name=""/>
        <p:cNvGrpSpPr/>
        <p:nvPr/>
      </p:nvGrpSpPr>
      <p:grpSpPr>
        <a:xfrm>
          <a:off x="0" y="0"/>
          <a:ext cx="0" cy="0"/>
          <a:chOff x="0" y="0"/>
          <a:chExt cx="0" cy="0"/>
        </a:xfrm>
      </p:grpSpPr>
      <p:sp>
        <p:nvSpPr>
          <p:cNvPr id="10" name="Straight Connector 9"/>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 name="Title 1"/>
          <p:cNvSpPr>
            <a:spLocks noGrp="1"/>
          </p:cNvSpPr>
          <p:nvPr>
            <p:ph type="title"/>
          </p:nvPr>
        </p:nvSpPr>
        <p:spPr>
          <a:xfrm rot="5400000">
            <a:off x="3371850" y="3200400"/>
            <a:ext cx="6309360" cy="457200"/>
          </a:xfrm>
        </p:spPr>
        <p:txBody>
          <a:bodyPr anchor="b"/>
          <a:lstStyle>
            <a:lvl1pPr algn="l">
              <a:buNone/>
              <a:defRPr sz="2000" b="1" cap="small" baseline="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12280" y="274320"/>
            <a:ext cx="1527048" cy="4983480"/>
          </a:xfrm>
        </p:spPr>
        <p:txBody>
          <a:bodyPr/>
          <a:lstStyle>
            <a:lvl1pPr marL="0" indent="0">
              <a:spcBef>
                <a:spcPts val="400"/>
              </a:spcBef>
              <a:spcAft>
                <a:spcPts val="1000"/>
              </a:spcAft>
              <a:buNone/>
              <a:defRPr sz="12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8" name="Straight Connector 7"/>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9" name="Straight Connector 8"/>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1" name="Straight Connector 10"/>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Rectangle 11"/>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Straight Connector 12"/>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Oval 13"/>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18" name="Content Placeholder 17"/>
          <p:cNvSpPr>
            <a:spLocks noGrp="1"/>
          </p:cNvSpPr>
          <p:nvPr>
            <p:ph sz="quarter" idx="1"/>
          </p:nvPr>
        </p:nvSpPr>
        <p:spPr>
          <a:xfrm>
            <a:off x="304800" y="274320"/>
            <a:ext cx="5638800" cy="6327648"/>
          </a:xfrm>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21" name="Date Placeholder 20"/>
          <p:cNvSpPr>
            <a:spLocks noGrp="1"/>
          </p:cNvSpPr>
          <p:nvPr>
            <p:ph type="dt" sz="half" idx="14"/>
          </p:nvPr>
        </p:nvSpPr>
        <p:spPr/>
        <p:txBody>
          <a:bodyPr rtlCol="0"/>
          <a:lstStyle/>
          <a:p>
            <a:fld id="{85B9824E-C76D-4A25-AE94-80F10405E77A}" type="datetime1">
              <a:rPr lang="en-US" smtClean="0"/>
              <a:t>17-May-15</a:t>
            </a:fld>
            <a:endParaRPr lang="en-US"/>
          </a:p>
        </p:txBody>
      </p:sp>
      <p:sp>
        <p:nvSpPr>
          <p:cNvPr id="22" name="Slide Number Placeholder 21"/>
          <p:cNvSpPr>
            <a:spLocks noGrp="1"/>
          </p:cNvSpPr>
          <p:nvPr>
            <p:ph type="sldNum" sz="quarter" idx="15"/>
          </p:nvPr>
        </p:nvSpPr>
        <p:spPr/>
        <p:txBody>
          <a:bodyPr rtlCol="0"/>
          <a:lstStyle/>
          <a:p>
            <a:fld id="{B6F15528-21DE-4FAA-801E-634DDDAF4B2B}" type="slidenum">
              <a:rPr lang="en-US" smtClean="0"/>
              <a:pPr/>
              <a:t>‹#›</a:t>
            </a:fld>
            <a:endParaRPr lang="en-US"/>
          </a:p>
        </p:txBody>
      </p:sp>
      <p:sp>
        <p:nvSpPr>
          <p:cNvPr id="23" name="Footer Placeholder 22"/>
          <p:cNvSpPr>
            <a:spLocks noGrp="1"/>
          </p:cNvSpPr>
          <p:nvPr>
            <p:ph type="ftr" sz="quarter" idx="16"/>
          </p:nvPr>
        </p:nvSpPr>
        <p:spPr/>
        <p:txBody>
          <a:bodyPr rtlCol="0"/>
          <a:lstStyle/>
          <a:p>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traight Connector 8"/>
          <p:cNvSpPr>
            <a:spLocks noChangeShapeType="1"/>
          </p:cNvSpPr>
          <p:nvPr/>
        </p:nvSpPr>
        <p:spPr bwMode="auto">
          <a:xfrm>
            <a:off x="87630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Oval 12"/>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 name="Title 1"/>
          <p:cNvSpPr>
            <a:spLocks noGrp="1"/>
          </p:cNvSpPr>
          <p:nvPr>
            <p:ph type="title"/>
          </p:nvPr>
        </p:nvSpPr>
        <p:spPr>
          <a:xfrm rot="5400000">
            <a:off x="3350133" y="3200400"/>
            <a:ext cx="6309360" cy="457200"/>
          </a:xfrm>
        </p:spPr>
        <p:txBody>
          <a:bodyPr anchor="b"/>
          <a:lstStyle>
            <a:lvl1pPr algn="l">
              <a:buNone/>
              <a:defRPr sz="2000" b="1"/>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0" y="0"/>
            <a:ext cx="6172200" cy="6858000"/>
          </a:xfrm>
          <a:solidFill>
            <a:schemeClr val="bg2"/>
          </a:solidFill>
          <a:ln w="1270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lstStyle>
            <a:lvl1pPr marL="0" indent="0">
              <a:buNone/>
              <a:defRPr sz="3200"/>
            </a:lvl1pPr>
          </a:lstStyle>
          <a:p>
            <a:pPr algn="ctr" eaLnBrk="1" latinLnBrk="0" hangingPunct="1">
              <a:buFontTx/>
              <a:buNone/>
            </a:pPr>
            <a:r>
              <a:rPr kumimoji="0" lang="en-US" smtClean="0"/>
              <a:t>Click icon to add picture</a:t>
            </a:r>
            <a:endParaRPr kumimoji="0" lang="en-US" dirty="0"/>
          </a:p>
        </p:txBody>
      </p:sp>
      <p:sp>
        <p:nvSpPr>
          <p:cNvPr id="4" name="Text Placeholder 3"/>
          <p:cNvSpPr>
            <a:spLocks noGrp="1"/>
          </p:cNvSpPr>
          <p:nvPr>
            <p:ph type="body" sz="half" idx="2"/>
          </p:nvPr>
        </p:nvSpPr>
        <p:spPr>
          <a:xfrm>
            <a:off x="6765798" y="264795"/>
            <a:ext cx="1524000" cy="4956048"/>
          </a:xfrm>
        </p:spPr>
        <p:txBody>
          <a:bodyPr rot="0" spcFirstLastPara="0" vertOverflow="overflow" horzOverflow="overflow" vert="horz" wrap="square" lIns="91440" tIns="45720" rIns="91440" bIns="45720" numCol="1" spcCol="274320" rtlCol="0" fromWordArt="0" anchor="t" anchorCtr="0" forceAA="0" compatLnSpc="1">
            <a:normAutofit/>
          </a:bodyPr>
          <a:lstStyle>
            <a:lvl1pPr marL="0" indent="0">
              <a:spcBef>
                <a:spcPts val="100"/>
              </a:spcBef>
              <a:spcAft>
                <a:spcPts val="400"/>
              </a:spcAft>
              <a:buFontTx/>
              <a:buNone/>
              <a:defRPr sz="12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10" name="Straight Connector 9"/>
          <p:cNvSpPr>
            <a:spLocks noChangeShapeType="1"/>
          </p:cNvSpPr>
          <p:nvPr/>
        </p:nvSpPr>
        <p:spPr bwMode="auto">
          <a:xfrm>
            <a:off x="8991600" y="0"/>
            <a:ext cx="0" cy="6858000"/>
          </a:xfrm>
          <a:prstGeom prst="lin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Rectangle 10"/>
          <p:cNvSpPr/>
          <p:nvPr/>
        </p:nvSpPr>
        <p:spPr bwMode="auto">
          <a:xfrm>
            <a:off x="8839200" y="0"/>
            <a:ext cx="304800" cy="6858000"/>
          </a:xfrm>
          <a:prstGeom prst="rect">
            <a:avLst/>
          </a:prstGeom>
          <a:solidFill>
            <a:schemeClr val="accent1">
              <a:tint val="60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Straight Connector 11"/>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9" name="Straight Connector 18"/>
          <p:cNvSpPr>
            <a:spLocks noChangeShapeType="1"/>
          </p:cNvSpPr>
          <p:nvPr/>
        </p:nvSpPr>
        <p:spPr bwMode="auto">
          <a:xfrm>
            <a:off x="6248400" y="0"/>
            <a:ext cx="0" cy="6858000"/>
          </a:xfrm>
          <a:prstGeom prst="line">
            <a:avLst/>
          </a:prstGeom>
          <a:noFill/>
          <a:ln w="38100" cap="flat" cmpd="sng"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0" name="Straight Connector 19"/>
          <p:cNvSpPr>
            <a:spLocks noChangeShapeType="1"/>
          </p:cNvSpPr>
          <p:nvPr/>
        </p:nvSpPr>
        <p:spPr bwMode="auto">
          <a:xfrm>
            <a:off x="6192296" y="0"/>
            <a:ext cx="0" cy="6858000"/>
          </a:xfrm>
          <a:prstGeom prst="line">
            <a:avLst/>
          </a:prstGeom>
          <a:noFill/>
          <a:ln w="1270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7" name="Date Placeholder 16"/>
          <p:cNvSpPr>
            <a:spLocks noGrp="1"/>
          </p:cNvSpPr>
          <p:nvPr>
            <p:ph type="dt" sz="half" idx="10"/>
          </p:nvPr>
        </p:nvSpPr>
        <p:spPr/>
        <p:txBody>
          <a:bodyPr rtlCol="0"/>
          <a:lstStyle/>
          <a:p>
            <a:fld id="{8D5F8594-846C-496A-86D8-6FE1C9EE0CA0}" type="datetime1">
              <a:rPr lang="en-US" smtClean="0"/>
              <a:t>17-May-15</a:t>
            </a:fld>
            <a:endParaRPr lang="en-US"/>
          </a:p>
        </p:txBody>
      </p:sp>
      <p:sp>
        <p:nvSpPr>
          <p:cNvPr id="18" name="Slide Number Placeholder 17"/>
          <p:cNvSpPr>
            <a:spLocks noGrp="1"/>
          </p:cNvSpPr>
          <p:nvPr>
            <p:ph type="sldNum" sz="quarter" idx="11"/>
          </p:nvPr>
        </p:nvSpPr>
        <p:spPr/>
        <p:txBody>
          <a:bodyPr rtlCol="0"/>
          <a:lstStyle/>
          <a:p>
            <a:fld id="{B6F15528-21DE-4FAA-801E-634DDDAF4B2B}" type="slidenum">
              <a:rPr lang="en-US" smtClean="0"/>
              <a:pPr/>
              <a:t>‹#›</a:t>
            </a:fld>
            <a:endParaRPr lang="en-US"/>
          </a:p>
        </p:txBody>
      </p:sp>
      <p:sp>
        <p:nvSpPr>
          <p:cNvPr id="21" name="Footer Placeholder 20"/>
          <p:cNvSpPr>
            <a:spLocks noGrp="1"/>
          </p:cNvSpPr>
          <p:nvPr>
            <p:ph type="ftr" sz="quarter" idx="12"/>
          </p:nvPr>
        </p:nvSpPr>
        <p:spPr/>
        <p:txBody>
          <a:bodyPr rtlCol="0"/>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traight Connector 15"/>
          <p:cNvSpPr>
            <a:spLocks noChangeShapeType="1"/>
          </p:cNvSpPr>
          <p:nvPr/>
        </p:nvSpPr>
        <p:spPr bwMode="auto">
          <a:xfrm>
            <a:off x="8763000" y="0"/>
            <a:ext cx="0" cy="6858000"/>
          </a:xfrm>
          <a:prstGeom prst="line">
            <a:avLst/>
          </a:prstGeom>
          <a:noFill/>
          <a:ln w="38100" cap="flat" cmpd="sng" algn="ctr">
            <a:solidFill>
              <a:schemeClr val="accent1">
                <a:tint val="60000"/>
                <a:alpha val="93000"/>
              </a:schemeClr>
            </a:soli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22" name="Title Placeholder 21"/>
          <p:cNvSpPr>
            <a:spLocks noGrp="1"/>
          </p:cNvSpPr>
          <p:nvPr>
            <p:ph type="title"/>
          </p:nvPr>
        </p:nvSpPr>
        <p:spPr>
          <a:xfrm>
            <a:off x="457200" y="274638"/>
            <a:ext cx="7467600" cy="1143000"/>
          </a:xfrm>
          <a:prstGeom prst="rect">
            <a:avLst/>
          </a:prstGeom>
        </p:spPr>
        <p:txBody>
          <a:bodyPr vert="horz" anchor="b">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457200" y="1600200"/>
            <a:ext cx="7467600" cy="4873752"/>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rot="5400000">
            <a:off x="7589520" y="1081851"/>
            <a:ext cx="2011680" cy="384048"/>
          </a:xfrm>
          <a:prstGeom prst="rect">
            <a:avLst/>
          </a:prstGeom>
        </p:spPr>
        <p:txBody>
          <a:bodyPr vert="horz" anchor="ctr" anchorCtr="0"/>
          <a:lstStyle>
            <a:lvl1pPr algn="r" eaLnBrk="1" latinLnBrk="0" hangingPunct="1">
              <a:defRPr kumimoji="0" sz="1200">
                <a:solidFill>
                  <a:schemeClr val="tx2"/>
                </a:solidFill>
              </a:defRPr>
            </a:lvl1pPr>
          </a:lstStyle>
          <a:p>
            <a:fld id="{F3E55503-367D-47CB-8157-55FCEB27CBBA}" type="datetime1">
              <a:rPr lang="en-US" smtClean="0"/>
              <a:t>17-May-15</a:t>
            </a:fld>
            <a:endParaRPr lang="en-US"/>
          </a:p>
        </p:txBody>
      </p:sp>
      <p:sp>
        <p:nvSpPr>
          <p:cNvPr id="3" name="Footer Placeholder 2"/>
          <p:cNvSpPr>
            <a:spLocks noGrp="1"/>
          </p:cNvSpPr>
          <p:nvPr>
            <p:ph type="ftr" sz="quarter" idx="3"/>
          </p:nvPr>
        </p:nvSpPr>
        <p:spPr>
          <a:xfrm rot="5400000">
            <a:off x="6990186" y="3737240"/>
            <a:ext cx="3200400" cy="365760"/>
          </a:xfrm>
          <a:prstGeom prst="rect">
            <a:avLst/>
          </a:prstGeom>
        </p:spPr>
        <p:txBody>
          <a:bodyPr vert="horz" anchor="ctr" anchorCtr="0"/>
          <a:lstStyle>
            <a:lvl1pPr algn="l" eaLnBrk="1" latinLnBrk="0" hangingPunct="1">
              <a:defRPr kumimoji="0" sz="1200">
                <a:solidFill>
                  <a:schemeClr val="tx2"/>
                </a:solidFill>
              </a:defRPr>
            </a:lvl1pPr>
          </a:lstStyle>
          <a:p>
            <a:endParaRPr lang="en-US"/>
          </a:p>
        </p:txBody>
      </p:sp>
      <p:sp>
        <p:nvSpPr>
          <p:cNvPr id="7" name="Straight Connector 6"/>
          <p:cNvSpPr>
            <a:spLocks noChangeShapeType="1"/>
          </p:cNvSpPr>
          <p:nvPr/>
        </p:nvSpPr>
        <p:spPr bwMode="auto">
          <a:xfrm>
            <a:off x="76200" y="0"/>
            <a:ext cx="0" cy="6858000"/>
          </a:xfrm>
          <a:prstGeom prst="line">
            <a:avLst/>
          </a:prstGeom>
          <a:noFill/>
          <a:ln w="57150" cap="flat" cmpd="thickThin" algn="ctr">
            <a:solidFill>
              <a:schemeClr val="accent1">
                <a:tint val="60000"/>
              </a:schemeClr>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Straight Connector 8"/>
          <p:cNvSpPr>
            <a:spLocks noChangeShapeType="1"/>
          </p:cNvSpPr>
          <p:nvPr/>
        </p:nvSpPr>
        <p:spPr bwMode="auto">
          <a:xfrm>
            <a:off x="8991600" y="0"/>
            <a:ext cx="0" cy="6858000"/>
          </a:xfrm>
          <a:prstGeom prst="line">
            <a:avLst/>
          </a:prstGeom>
          <a:noFill/>
          <a:ln w="19050"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ectangle 9"/>
          <p:cNvSpPr/>
          <p:nvPr/>
        </p:nvSpPr>
        <p:spPr bwMode="auto">
          <a:xfrm>
            <a:off x="8839200" y="0"/>
            <a:ext cx="304800" cy="6858000"/>
          </a:xfrm>
          <a:prstGeom prst="rect">
            <a:avLst/>
          </a:prstGeom>
          <a:solidFill>
            <a:schemeClr val="accent1">
              <a:tint val="60000"/>
              <a:alpha val="87000"/>
            </a:schemeClr>
          </a:solidFill>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Straight Connector 10"/>
          <p:cNvSpPr>
            <a:spLocks noChangeShapeType="1"/>
          </p:cNvSpPr>
          <p:nvPr/>
        </p:nvSpPr>
        <p:spPr bwMode="auto">
          <a:xfrm>
            <a:off x="8915400" y="0"/>
            <a:ext cx="0" cy="6858000"/>
          </a:xfrm>
          <a:prstGeom prst="line">
            <a:avLst/>
          </a:prstGeom>
          <a:noFill/>
          <a:ln w="9525" cap="flat" cmpd="sng" algn="ctr">
            <a:solidFill>
              <a:schemeClr val="accent1"/>
            </a:soli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Oval 11"/>
          <p:cNvSpPr/>
          <p:nvPr/>
        </p:nvSpPr>
        <p:spPr>
          <a:xfrm>
            <a:off x="8156448" y="5715000"/>
            <a:ext cx="548640" cy="548640"/>
          </a:xfrm>
          <a:prstGeom prst="ellipse">
            <a:avLst/>
          </a:prstGeom>
          <a:ln w="381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3" name="Slide Number Placeholder 22"/>
          <p:cNvSpPr>
            <a:spLocks noGrp="1"/>
          </p:cNvSpPr>
          <p:nvPr>
            <p:ph type="sldNum" sz="quarter" idx="4"/>
          </p:nvPr>
        </p:nvSpPr>
        <p:spPr>
          <a:xfrm>
            <a:off x="8129016" y="5734050"/>
            <a:ext cx="609600" cy="521208"/>
          </a:xfrm>
          <a:prstGeom prst="rect">
            <a:avLst/>
          </a:prstGeom>
        </p:spPr>
        <p:txBody>
          <a:bodyPr vert="horz" anchor="ctr"/>
          <a:lstStyle>
            <a:lvl1pPr algn="ctr" eaLnBrk="1" latinLnBrk="0" hangingPunct="1">
              <a:defRPr kumimoji="0" sz="1400" b="1">
                <a:solidFill>
                  <a:srgbClr val="FFFFFF"/>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hdr="0" ftr="0" dt="0"/>
  <p:txStyles>
    <p:titleStyle>
      <a:lvl1pPr algn="l" rtl="0" eaLnBrk="1" latinLnBrk="0" hangingPunct="1">
        <a:spcBef>
          <a:spcPct val="0"/>
        </a:spcBef>
        <a:buNone/>
        <a:defRPr kumimoji="0" sz="3000" b="0" kern="1200" cap="small" baseline="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0000"/>
        <a:buFont typeface="Wingdings"/>
        <a:buChar char=""/>
        <a:defRPr kumimoji="0" sz="2400" kern="1200">
          <a:solidFill>
            <a:schemeClr val="tx1"/>
          </a:solidFill>
          <a:latin typeface="+mn-lt"/>
          <a:ea typeface="+mn-ea"/>
          <a:cs typeface="+mn-cs"/>
        </a:defRPr>
      </a:lvl1pPr>
      <a:lvl2pPr marL="640080" indent="-274320" algn="l" rtl="0" eaLnBrk="1" latinLnBrk="0" hangingPunct="1">
        <a:spcBef>
          <a:spcPct val="20000"/>
        </a:spcBef>
        <a:buClr>
          <a:schemeClr val="accent1"/>
        </a:buClr>
        <a:buSzPct val="80000"/>
        <a:buFont typeface="Wingdings 2"/>
        <a:buChar char=""/>
        <a:defRPr kumimoji="0" sz="2100" kern="1200">
          <a:solidFill>
            <a:schemeClr val="tx1"/>
          </a:solidFill>
          <a:latin typeface="+mn-lt"/>
          <a:ea typeface="+mn-ea"/>
          <a:cs typeface="+mn-cs"/>
        </a:defRPr>
      </a:lvl2pPr>
      <a:lvl3pPr marL="914400" indent="-182880" algn="l" rtl="0" eaLnBrk="1" latinLnBrk="0" hangingPunct="1">
        <a:spcBef>
          <a:spcPct val="20000"/>
        </a:spcBef>
        <a:buClr>
          <a:schemeClr val="accent1">
            <a:shade val="75000"/>
          </a:schemeClr>
        </a:buClr>
        <a:buSzPct val="60000"/>
        <a:buFont typeface="Wingdings"/>
        <a:buChar char=""/>
        <a:defRPr kumimoji="0" sz="1800" kern="1200">
          <a:solidFill>
            <a:schemeClr val="tx1"/>
          </a:solidFill>
          <a:latin typeface="+mn-lt"/>
          <a:ea typeface="+mn-ea"/>
          <a:cs typeface="+mn-cs"/>
        </a:defRPr>
      </a:lvl3pPr>
      <a:lvl4pPr marL="1188720" indent="-182880" algn="l" rtl="0" eaLnBrk="1" latinLnBrk="0" hangingPunct="1">
        <a:spcBef>
          <a:spcPct val="20000"/>
        </a:spcBef>
        <a:buClr>
          <a:schemeClr val="accent1">
            <a:tint val="60000"/>
          </a:schemeClr>
        </a:buClr>
        <a:buSzPct val="60000"/>
        <a:buFont typeface="Wingdings"/>
        <a:buChar char=""/>
        <a:defRPr kumimoji="0" sz="1800" kern="1200">
          <a:solidFill>
            <a:schemeClr val="tx1"/>
          </a:solidFill>
          <a:latin typeface="+mn-lt"/>
          <a:ea typeface="+mn-ea"/>
          <a:cs typeface="+mn-cs"/>
        </a:defRPr>
      </a:lvl4pPr>
      <a:lvl5pPr marL="1463040" indent="-182880" algn="l" rtl="0" eaLnBrk="1" latinLnBrk="0" hangingPunct="1">
        <a:spcBef>
          <a:spcPct val="20000"/>
        </a:spcBef>
        <a:buClr>
          <a:schemeClr val="accent2">
            <a:tint val="60000"/>
          </a:schemeClr>
        </a:buClr>
        <a:buSzPct val="68000"/>
        <a:buFont typeface="Wingdings 2"/>
        <a:buChar char=""/>
        <a:defRPr kumimoji="0" sz="1600" kern="1200">
          <a:solidFill>
            <a:schemeClr val="tx1"/>
          </a:solidFill>
          <a:latin typeface="+mn-lt"/>
          <a:ea typeface="+mn-ea"/>
          <a:cs typeface="+mn-cs"/>
        </a:defRPr>
      </a:lvl5pPr>
      <a:lvl6pPr marL="1737360" indent="-182880" algn="l" rtl="0" eaLnBrk="1" latinLnBrk="0" hangingPunct="1">
        <a:spcBef>
          <a:spcPct val="20000"/>
        </a:spcBef>
        <a:buClr>
          <a:schemeClr val="accent1"/>
        </a:buClr>
        <a:buChar char="•"/>
        <a:defRPr kumimoji="0" sz="1600" kern="1200">
          <a:solidFill>
            <a:schemeClr val="tx2"/>
          </a:solidFill>
          <a:latin typeface="+mn-lt"/>
          <a:ea typeface="+mn-ea"/>
          <a:cs typeface="+mn-cs"/>
        </a:defRPr>
      </a:lvl6pPr>
      <a:lvl7pPr marL="2011680" indent="-182880" algn="l" rtl="0" eaLnBrk="1" latinLnBrk="0" hangingPunct="1">
        <a:spcBef>
          <a:spcPct val="20000"/>
        </a:spcBef>
        <a:buClr>
          <a:schemeClr val="accent1">
            <a:tint val="60000"/>
          </a:schemeClr>
        </a:buClr>
        <a:buSzPct val="60000"/>
        <a:buFont typeface="Wingdings"/>
        <a:buChar char=""/>
        <a:defRPr kumimoji="0" sz="1400" kern="1200" baseline="0">
          <a:solidFill>
            <a:schemeClr val="tx2"/>
          </a:solidFill>
          <a:latin typeface="+mn-lt"/>
          <a:ea typeface="+mn-ea"/>
          <a:cs typeface="+mn-cs"/>
        </a:defRPr>
      </a:lvl7pPr>
      <a:lvl8pPr marL="2286000" indent="-182880" algn="l" rtl="0" eaLnBrk="1" latinLnBrk="0" hangingPunct="1">
        <a:spcBef>
          <a:spcPct val="20000"/>
        </a:spcBef>
        <a:buClr>
          <a:schemeClr val="accent2"/>
        </a:buClr>
        <a:buChar char="•"/>
        <a:defRPr kumimoji="0" sz="1400" kern="1200" cap="small" baseline="0">
          <a:solidFill>
            <a:schemeClr val="tx2"/>
          </a:solidFill>
          <a:latin typeface="+mn-lt"/>
          <a:ea typeface="+mn-ea"/>
          <a:cs typeface="+mn-cs"/>
        </a:defRPr>
      </a:lvl8pPr>
      <a:lvl9pPr marL="2560320" indent="-182880" algn="l" rtl="0" eaLnBrk="1" latinLnBrk="0" hangingPunct="1">
        <a:spcBef>
          <a:spcPct val="20000"/>
        </a:spcBef>
        <a:buClr>
          <a:schemeClr val="accent1">
            <a:shade val="75000"/>
          </a:schemeClr>
        </a:buClr>
        <a:buChar char="•"/>
        <a:defRPr kumimoji="0" sz="1400" kern="1200" baseline="0">
          <a:solidFill>
            <a:schemeClr val="tx2"/>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https://github.com/tweepy/tweepy"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692922"/>
            <a:ext cx="6087179" cy="2216736"/>
          </a:xfrm>
        </p:spPr>
        <p:txBody>
          <a:bodyPr>
            <a:normAutofit/>
          </a:bodyPr>
          <a:lstStyle/>
          <a:p>
            <a:r>
              <a:rPr lang="en-US" sz="3500" dirty="0" smtClean="0">
                <a:solidFill>
                  <a:srgbClr val="C00000"/>
                </a:solidFill>
              </a:rPr>
              <a:t>Twitter Data Analytics on Women Education  and Employment</a:t>
            </a:r>
            <a:endParaRPr lang="en-IN" sz="3500" dirty="0">
              <a:solidFill>
                <a:srgbClr val="C00000"/>
              </a:solidFill>
            </a:endParaRPr>
          </a:p>
        </p:txBody>
      </p:sp>
      <p:sp>
        <p:nvSpPr>
          <p:cNvPr id="3" name="Subtitle 2"/>
          <p:cNvSpPr>
            <a:spLocks noGrp="1"/>
          </p:cNvSpPr>
          <p:nvPr>
            <p:ph type="subTitle" idx="1"/>
          </p:nvPr>
        </p:nvSpPr>
        <p:spPr>
          <a:xfrm>
            <a:off x="2971800" y="3581400"/>
            <a:ext cx="5977731" cy="2304056"/>
          </a:xfrm>
        </p:spPr>
        <p:txBody>
          <a:bodyPr>
            <a:normAutofit/>
          </a:bodyPr>
          <a:lstStyle/>
          <a:p>
            <a:r>
              <a:rPr lang="en-IN" sz="1900" b="1" dirty="0" smtClean="0">
                <a:latin typeface="Aharoni" pitchFamily="2" charset="-79"/>
                <a:cs typeface="Aharoni" pitchFamily="2" charset="-79"/>
              </a:rPr>
              <a:t>Mentor: </a:t>
            </a:r>
            <a:r>
              <a:rPr lang="en-IN" sz="2400" b="1" dirty="0" smtClean="0">
                <a:latin typeface="Aharoni" pitchFamily="2" charset="-79"/>
                <a:cs typeface="Aharoni" pitchFamily="2" charset="-79"/>
              </a:rPr>
              <a:t>Prof. </a:t>
            </a:r>
            <a:r>
              <a:rPr lang="en-IN" sz="2400" b="1" u="sng" dirty="0" smtClean="0">
                <a:latin typeface="Aharoni" pitchFamily="2" charset="-79"/>
                <a:cs typeface="Aharoni" pitchFamily="2" charset="-79"/>
              </a:rPr>
              <a:t>Ela kumar</a:t>
            </a:r>
          </a:p>
          <a:p>
            <a:r>
              <a:rPr lang="en-IN" sz="1800" b="1" dirty="0" smtClean="0">
                <a:latin typeface="Aharoni" pitchFamily="2" charset="-79"/>
                <a:cs typeface="Aharoni" pitchFamily="2" charset="-79"/>
              </a:rPr>
              <a:t>GROUP  ID  </a:t>
            </a:r>
            <a:r>
              <a:rPr lang="en-IN" sz="1800" b="1" dirty="0" smtClean="0">
                <a:latin typeface="+mj-lt"/>
                <a:cs typeface="Aharoni" pitchFamily="2" charset="-79"/>
              </a:rPr>
              <a:t>- 1</a:t>
            </a:r>
          </a:p>
          <a:p>
            <a:r>
              <a:rPr lang="en-IN" sz="1800" b="1" dirty="0" smtClean="0">
                <a:latin typeface="Aharoni" pitchFamily="2" charset="-79"/>
                <a:cs typeface="Aharoni" pitchFamily="2" charset="-79"/>
              </a:rPr>
              <a:t>Members:</a:t>
            </a:r>
          </a:p>
          <a:p>
            <a:r>
              <a:rPr lang="en-IN" sz="1800" b="1" dirty="0" smtClean="0">
                <a:latin typeface="Aharoni" pitchFamily="2" charset="-79"/>
                <a:cs typeface="Aharoni" pitchFamily="2" charset="-79"/>
              </a:rPr>
              <a:t>SONAL   </a:t>
            </a:r>
            <a:r>
              <a:rPr lang="en-IN" sz="1800" b="1" dirty="0" smtClean="0">
                <a:latin typeface="+mj-lt"/>
                <a:cs typeface="Aharoni" pitchFamily="2" charset="-79"/>
              </a:rPr>
              <a:t>(06713502711)</a:t>
            </a:r>
          </a:p>
          <a:p>
            <a:r>
              <a:rPr lang="en-IN" sz="1800" b="1" dirty="0" smtClean="0">
                <a:latin typeface="Aharoni" pitchFamily="2" charset="-79"/>
                <a:cs typeface="Aharoni" pitchFamily="2" charset="-79"/>
              </a:rPr>
              <a:t>MANALI  </a:t>
            </a:r>
            <a:r>
              <a:rPr lang="en-IN" sz="1800" b="1" dirty="0" smtClean="0">
                <a:latin typeface="+mj-lt"/>
                <a:cs typeface="Aharoni" pitchFamily="2" charset="-79"/>
              </a:rPr>
              <a:t>(06813502711)</a:t>
            </a:r>
          </a:p>
          <a:p>
            <a:r>
              <a:rPr lang="en-IN" sz="1800" b="1" dirty="0" smtClean="0">
                <a:latin typeface="Aharoni" pitchFamily="2" charset="-79"/>
                <a:cs typeface="Aharoni" pitchFamily="2" charset="-79"/>
              </a:rPr>
              <a:t>SONAM   </a:t>
            </a:r>
            <a:r>
              <a:rPr lang="en-IN" sz="1800" b="1" dirty="0" smtClean="0">
                <a:latin typeface="+mj-lt"/>
                <a:cs typeface="Aharoni" pitchFamily="2" charset="-79"/>
              </a:rPr>
              <a:t>(07013502711)</a:t>
            </a:r>
          </a:p>
          <a:p>
            <a:endParaRPr lang="en-IN" sz="1800" b="1"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spTree>
    <p:extLst>
      <p:ext uri="{BB962C8B-B14F-4D97-AF65-F5344CB8AC3E}">
        <p14:creationId xmlns:p14="http://schemas.microsoft.com/office/powerpoint/2010/main" val="36688458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strips(downLeft)">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strips(downLeft)">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strips(downLeft)">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8" presetClass="entr" presetSubtype="12"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strips(downLeft)">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12"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strips(downLeft)">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12"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strips(downLeft)">
                                      <p:cBhvr>
                                        <p:cTn id="3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868362"/>
          </a:xfrm>
        </p:spPr>
        <p:txBody>
          <a:bodyPr/>
          <a:lstStyle/>
          <a:p>
            <a:r>
              <a:rPr lang="en-US" b="1" dirty="0" smtClean="0"/>
              <a:t>2.  NODEXL</a:t>
            </a:r>
            <a:endParaRPr lang="en-US" b="1" dirty="0"/>
          </a:p>
        </p:txBody>
      </p:sp>
      <p:sp>
        <p:nvSpPr>
          <p:cNvPr id="3" name="Content Placeholder 2"/>
          <p:cNvSpPr>
            <a:spLocks noGrp="1"/>
          </p:cNvSpPr>
          <p:nvPr>
            <p:ph sz="quarter" idx="1"/>
          </p:nvPr>
        </p:nvSpPr>
        <p:spPr>
          <a:xfrm>
            <a:off x="381000" y="1295400"/>
            <a:ext cx="8153400" cy="4873752"/>
          </a:xfrm>
        </p:spPr>
        <p:txBody>
          <a:bodyPr>
            <a:normAutofit/>
          </a:bodyPr>
          <a:lstStyle/>
          <a:p>
            <a:pPr algn="just">
              <a:buFont typeface="Wingdings" pitchFamily="2" charset="2"/>
              <a:buChar char="§"/>
            </a:pPr>
            <a:r>
              <a:rPr lang="en-US" b="1" dirty="0" err="1" smtClean="0">
                <a:solidFill>
                  <a:srgbClr val="C00000"/>
                </a:solidFill>
                <a:latin typeface="Calibri" pitchFamily="34" charset="0"/>
              </a:rPr>
              <a:t>NodeXL</a:t>
            </a:r>
            <a:r>
              <a:rPr lang="en-US" b="1" dirty="0" smtClean="0">
                <a:solidFill>
                  <a:srgbClr val="C00000"/>
                </a:solidFill>
                <a:latin typeface="Calibri" pitchFamily="34" charset="0"/>
              </a:rPr>
              <a:t> is a general purpose network analysis application that supports network overview, discovery and exploration.</a:t>
            </a:r>
          </a:p>
          <a:p>
            <a:pPr marL="0" indent="0" algn="just">
              <a:buNone/>
            </a:pPr>
            <a:r>
              <a:rPr lang="en-US" b="1" dirty="0" smtClean="0">
                <a:solidFill>
                  <a:srgbClr val="C00000"/>
                </a:solidFill>
                <a:latin typeface="Calibri" pitchFamily="34" charset="0"/>
              </a:rPr>
              <a:t> </a:t>
            </a:r>
          </a:p>
          <a:p>
            <a:pPr algn="just">
              <a:buFont typeface="Wingdings" pitchFamily="2" charset="2"/>
              <a:buChar char="§"/>
            </a:pPr>
            <a:r>
              <a:rPr lang="en-US" b="1" dirty="0" smtClean="0">
                <a:solidFill>
                  <a:srgbClr val="C00000"/>
                </a:solidFill>
                <a:latin typeface="Calibri" pitchFamily="34" charset="0"/>
              </a:rPr>
              <a:t>The tool enables the automation of a data flow that starts with the collection of network data and moves through multiple steps until final processed network visualizations and reports are generated. </a:t>
            </a:r>
          </a:p>
          <a:p>
            <a:pPr algn="just">
              <a:buFont typeface="Wingdings" pitchFamily="2" charset="2"/>
              <a:buChar char="§"/>
            </a:pPr>
            <a:endParaRPr lang="en-US" b="1" dirty="0" smtClean="0">
              <a:solidFill>
                <a:srgbClr val="C00000"/>
              </a:solidFill>
              <a:latin typeface="Calibri" pitchFamily="34" charset="0"/>
            </a:endParaRPr>
          </a:p>
          <a:p>
            <a:pPr algn="just">
              <a:buFont typeface="Wingdings" pitchFamily="2" charset="2"/>
              <a:buChar char="§"/>
            </a:pPr>
            <a:r>
              <a:rPr lang="en-US" b="1" dirty="0" smtClean="0">
                <a:solidFill>
                  <a:srgbClr val="C00000"/>
                </a:solidFill>
                <a:latin typeface="Calibri" pitchFamily="34" charset="0"/>
              </a:rPr>
              <a:t>1. Download the </a:t>
            </a:r>
            <a:r>
              <a:rPr lang="en-US" b="1" dirty="0" err="1" smtClean="0">
                <a:solidFill>
                  <a:srgbClr val="C00000"/>
                </a:solidFill>
                <a:latin typeface="Calibri" pitchFamily="34" charset="0"/>
              </a:rPr>
              <a:t>NodeXL</a:t>
            </a:r>
            <a:r>
              <a:rPr lang="en-US" b="1" dirty="0" smtClean="0">
                <a:solidFill>
                  <a:srgbClr val="C00000"/>
                </a:solidFill>
                <a:latin typeface="Calibri" pitchFamily="34" charset="0"/>
              </a:rPr>
              <a:t> setup from the  internet</a:t>
            </a:r>
          </a:p>
          <a:p>
            <a:pPr algn="just">
              <a:buFont typeface="Wingdings" pitchFamily="2" charset="2"/>
              <a:buChar char="§"/>
            </a:pPr>
            <a:endParaRPr lang="en-US" b="1" dirty="0" smtClean="0">
              <a:solidFill>
                <a:srgbClr val="C00000"/>
              </a:solidFill>
              <a:latin typeface="Calibri" pitchFamily="34" charset="0"/>
            </a:endParaRPr>
          </a:p>
          <a:p>
            <a:pPr algn="just">
              <a:buFont typeface="Wingdings" pitchFamily="2" charset="2"/>
              <a:buChar char="§"/>
            </a:pPr>
            <a:r>
              <a:rPr lang="en-US" b="1" dirty="0" smtClean="0">
                <a:solidFill>
                  <a:srgbClr val="C00000"/>
                </a:solidFill>
                <a:latin typeface="Calibri" pitchFamily="34" charset="0"/>
              </a:rPr>
              <a:t>2. Run the </a:t>
            </a:r>
            <a:r>
              <a:rPr lang="en-US" b="1" dirty="0" err="1" smtClean="0">
                <a:solidFill>
                  <a:srgbClr val="C00000"/>
                </a:solidFill>
                <a:latin typeface="Calibri" pitchFamily="34" charset="0"/>
              </a:rPr>
              <a:t>NodeXL</a:t>
            </a:r>
            <a:r>
              <a:rPr lang="en-US" b="1" dirty="0" smtClean="0">
                <a:solidFill>
                  <a:srgbClr val="C00000"/>
                </a:solidFill>
                <a:latin typeface="Calibri" pitchFamily="34" charset="0"/>
              </a:rPr>
              <a:t> set up and accept the license </a:t>
            </a:r>
          </a:p>
          <a:p>
            <a:endParaRPr lang="en-US" dirty="0">
              <a:solidFill>
                <a:srgbClr val="C00000"/>
              </a:solidFill>
              <a:latin typeface="Calibri" pitchFamily="34" charset="0"/>
            </a:endParaRPr>
          </a:p>
        </p:txBody>
      </p:sp>
      <p:sp>
        <p:nvSpPr>
          <p:cNvPr id="4" name="Slide Number Placeholder 3"/>
          <p:cNvSpPr>
            <a:spLocks noGrp="1"/>
          </p:cNvSpPr>
          <p:nvPr>
            <p:ph type="sldNum" sz="quarter" idx="15"/>
          </p:nvPr>
        </p:nvSpPr>
        <p:spPr/>
        <p:txBody>
          <a:bodyPr/>
          <a:lstStyle/>
          <a:p>
            <a:fld id="{B6F15528-21DE-4FAA-801E-634DDDAF4B2B}" type="slidenum">
              <a:rPr lang="en-US" smtClean="0"/>
              <a:pPr/>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304800" y="1066800"/>
            <a:ext cx="8534400" cy="47244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7467600" cy="609600"/>
          </a:xfrm>
        </p:spPr>
        <p:txBody>
          <a:bodyPr>
            <a:noAutofit/>
          </a:bodyPr>
          <a:lstStyle/>
          <a:p>
            <a:pPr algn="ctr"/>
            <a:r>
              <a:rPr lang="en-US" sz="3200" b="1" dirty="0" smtClean="0"/>
              <a:t> Importing Tweets</a:t>
            </a:r>
            <a:endParaRPr lang="en-US" sz="3200" b="1" dirty="0"/>
          </a:p>
        </p:txBody>
      </p:sp>
      <p:pic>
        <p:nvPicPr>
          <p:cNvPr id="1026" name="Picture 2"/>
          <p:cNvPicPr>
            <a:picLocks noGrp="1" noChangeAspect="1" noChangeArrowheads="1"/>
          </p:cNvPicPr>
          <p:nvPr>
            <p:ph sz="quarter" idx="1"/>
          </p:nvPr>
        </p:nvPicPr>
        <p:blipFill>
          <a:blip r:embed="rId2" cstate="print"/>
          <a:stretch>
            <a:fillRect/>
          </a:stretch>
        </p:blipFill>
        <p:spPr bwMode="auto">
          <a:xfrm>
            <a:off x="457200" y="1371601"/>
            <a:ext cx="8229600" cy="4764650"/>
          </a:xfrm>
          <a:prstGeom prst="rect">
            <a:avLst/>
          </a:prstGeom>
          <a:noFill/>
          <a:ln w="9525">
            <a:noFill/>
            <a:miter lim="800000"/>
            <a:headEnd/>
            <a:tailEnd/>
          </a:ln>
          <a:effectLst/>
        </p:spPr>
      </p:pic>
      <p:sp>
        <p:nvSpPr>
          <p:cNvPr id="4" name="Slide Number Placeholder 3"/>
          <p:cNvSpPr>
            <a:spLocks noGrp="1"/>
          </p:cNvSpPr>
          <p:nvPr>
            <p:ph type="sldNum" sz="quarter" idx="15"/>
          </p:nvPr>
        </p:nvSpPr>
        <p:spPr/>
        <p:txBody>
          <a:bodyPr/>
          <a:lstStyle/>
          <a:p>
            <a:fld id="{B6F15528-21DE-4FAA-801E-634DDDAF4B2B}" type="slidenum">
              <a:rPr lang="en-US" smtClean="0"/>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467600" cy="715962"/>
          </a:xfrm>
        </p:spPr>
        <p:txBody>
          <a:bodyPr/>
          <a:lstStyle/>
          <a:p>
            <a:r>
              <a:rPr lang="en-US" b="1" dirty="0" smtClean="0"/>
              <a:t>                      Graph metrics</a:t>
            </a:r>
            <a:endParaRPr lang="en-US" b="1" dirty="0"/>
          </a:p>
        </p:txBody>
      </p:sp>
      <p:sp>
        <p:nvSpPr>
          <p:cNvPr id="4" name="Slide Number Placeholder 3"/>
          <p:cNvSpPr>
            <a:spLocks noGrp="1"/>
          </p:cNvSpPr>
          <p:nvPr>
            <p:ph type="sldNum" sz="quarter" idx="15"/>
          </p:nvPr>
        </p:nvSpPr>
        <p:spPr/>
        <p:txBody>
          <a:bodyPr/>
          <a:lstStyle/>
          <a:p>
            <a:fld id="{B6F15528-21DE-4FAA-801E-634DDDAF4B2B}" type="slidenum">
              <a:rPr lang="en-US" smtClean="0"/>
              <a:pPr/>
              <a:t>13</a:t>
            </a:fld>
            <a:endParaRPr lang="en-US"/>
          </a:p>
        </p:txBody>
      </p:sp>
      <p:sp>
        <p:nvSpPr>
          <p:cNvPr id="5" name="Content Placeholder 4"/>
          <p:cNvSpPr>
            <a:spLocks noGrp="1"/>
          </p:cNvSpPr>
          <p:nvPr>
            <p:ph sz="quarter" idx="1"/>
          </p:nvPr>
        </p:nvSpPr>
        <p:spPr/>
        <p:txBody>
          <a:bodyPr/>
          <a:lstStyle/>
          <a:p>
            <a:endParaRPr lang="en-US"/>
          </a:p>
        </p:txBody>
      </p:sp>
      <p:pic>
        <p:nvPicPr>
          <p:cNvPr id="1026" name="Picture 2"/>
          <p:cNvPicPr>
            <a:picLocks noChangeAspect="1" noChangeArrowheads="1"/>
          </p:cNvPicPr>
          <p:nvPr/>
        </p:nvPicPr>
        <p:blipFill>
          <a:blip r:embed="rId2" cstate="print"/>
          <a:srcRect/>
          <a:stretch>
            <a:fillRect/>
          </a:stretch>
        </p:blipFill>
        <p:spPr bwMode="auto">
          <a:xfrm>
            <a:off x="304800" y="1371600"/>
            <a:ext cx="8382000" cy="5257800"/>
          </a:xfrm>
          <a:prstGeom prst="rect">
            <a:avLst/>
          </a:prstGeom>
          <a:noFill/>
          <a:ln w="9525">
            <a:noFill/>
            <a:miter lim="800000"/>
            <a:headEnd/>
            <a:tailEnd/>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848600" cy="1143000"/>
          </a:xfrm>
        </p:spPr>
        <p:txBody>
          <a:bodyPr/>
          <a:lstStyle/>
          <a:p>
            <a:r>
              <a:rPr lang="en-US" b="1" dirty="0" smtClean="0"/>
              <a:t>                        VERTICES</a:t>
            </a:r>
            <a:endParaRPr lang="en-US" b="1" dirty="0"/>
          </a:p>
        </p:txBody>
      </p:sp>
      <p:sp>
        <p:nvSpPr>
          <p:cNvPr id="4" name="Slide Number Placeholder 3"/>
          <p:cNvSpPr>
            <a:spLocks noGrp="1"/>
          </p:cNvSpPr>
          <p:nvPr>
            <p:ph type="sldNum" sz="quarter" idx="15"/>
          </p:nvPr>
        </p:nvSpPr>
        <p:spPr/>
        <p:txBody>
          <a:bodyPr/>
          <a:lstStyle/>
          <a:p>
            <a:fld id="{B6F15528-21DE-4FAA-801E-634DDDAF4B2B}" type="slidenum">
              <a:rPr lang="en-US" smtClean="0"/>
              <a:pPr/>
              <a:t>14</a:t>
            </a:fld>
            <a:endParaRPr lang="en-US"/>
          </a:p>
        </p:txBody>
      </p:sp>
      <p:pic>
        <p:nvPicPr>
          <p:cNvPr id="2050" name="Picture 2" descr="C:\Users\DELL\Dropbox\Screenshots\Screenshot 2015-05-13 23.28.16.png"/>
          <p:cNvPicPr>
            <a:picLocks noGrp="1" noChangeAspect="1" noChangeArrowheads="1"/>
          </p:cNvPicPr>
          <p:nvPr>
            <p:ph sz="quarter" idx="1"/>
          </p:nvPr>
        </p:nvPicPr>
        <p:blipFill>
          <a:blip r:embed="rId2" cstate="print"/>
          <a:srcRect/>
          <a:stretch>
            <a:fillRect/>
          </a:stretch>
        </p:blipFill>
        <p:spPr bwMode="auto">
          <a:xfrm>
            <a:off x="228600" y="1524000"/>
            <a:ext cx="8458200" cy="5105399"/>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b="1" dirty="0" smtClean="0"/>
              <a:t>EDGES</a:t>
            </a:r>
            <a:endParaRPr lang="en-US" b="1" dirty="0"/>
          </a:p>
        </p:txBody>
      </p:sp>
      <p:sp>
        <p:nvSpPr>
          <p:cNvPr id="4" name="Slide Number Placeholder 3"/>
          <p:cNvSpPr>
            <a:spLocks noGrp="1"/>
          </p:cNvSpPr>
          <p:nvPr>
            <p:ph type="sldNum" sz="quarter" idx="15"/>
          </p:nvPr>
        </p:nvSpPr>
        <p:spPr/>
        <p:txBody>
          <a:bodyPr/>
          <a:lstStyle/>
          <a:p>
            <a:fld id="{B6F15528-21DE-4FAA-801E-634DDDAF4B2B}" type="slidenum">
              <a:rPr lang="en-US" smtClean="0"/>
              <a:pPr/>
              <a:t>15</a:t>
            </a:fld>
            <a:endParaRPr lang="en-US"/>
          </a:p>
        </p:txBody>
      </p:sp>
      <p:pic>
        <p:nvPicPr>
          <p:cNvPr id="16386" name="Picture 2" descr="C:\Users\DELL\Dropbox\Screenshots\Screenshot 2015-05-14 00.31.08.png"/>
          <p:cNvPicPr>
            <a:picLocks noGrp="1" noChangeAspect="1" noChangeArrowheads="1"/>
          </p:cNvPicPr>
          <p:nvPr>
            <p:ph sz="quarter" idx="1"/>
          </p:nvPr>
        </p:nvPicPr>
        <p:blipFill>
          <a:blip r:embed="rId2" cstate="print"/>
          <a:srcRect/>
          <a:stretch>
            <a:fillRect/>
          </a:stretch>
        </p:blipFill>
        <p:spPr bwMode="auto">
          <a:xfrm>
            <a:off x="457200" y="1524000"/>
            <a:ext cx="8229600" cy="5105399"/>
          </a:xfrm>
          <a:prstGeom prst="rect">
            <a:avLst/>
          </a:prstGeom>
          <a:noFill/>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              OVERALL   METRICS</a:t>
            </a:r>
            <a:endParaRPr lang="en-US" b="1" dirty="0"/>
          </a:p>
        </p:txBody>
      </p:sp>
      <p:sp>
        <p:nvSpPr>
          <p:cNvPr id="4" name="Slide Number Placeholder 3"/>
          <p:cNvSpPr>
            <a:spLocks noGrp="1"/>
          </p:cNvSpPr>
          <p:nvPr>
            <p:ph type="sldNum" sz="quarter" idx="15"/>
          </p:nvPr>
        </p:nvSpPr>
        <p:spPr/>
        <p:txBody>
          <a:bodyPr/>
          <a:lstStyle/>
          <a:p>
            <a:fld id="{B6F15528-21DE-4FAA-801E-634DDDAF4B2B}" type="slidenum">
              <a:rPr lang="en-US" smtClean="0"/>
              <a:pPr/>
              <a:t>16</a:t>
            </a:fld>
            <a:endParaRPr lang="en-US"/>
          </a:p>
        </p:txBody>
      </p:sp>
      <p:pic>
        <p:nvPicPr>
          <p:cNvPr id="4098" name="Picture 2" descr="C:\Users\DELL\Dropbox\Screenshots\Screenshot 2015-05-13 23.30.52.png"/>
          <p:cNvPicPr>
            <a:picLocks noGrp="1" noChangeAspect="1" noChangeArrowheads="1"/>
          </p:cNvPicPr>
          <p:nvPr>
            <p:ph sz="quarter" idx="1"/>
          </p:nvPr>
        </p:nvPicPr>
        <p:blipFill>
          <a:blip r:embed="rId2" cstate="print"/>
          <a:srcRect t="2849" r="5102"/>
          <a:stretch>
            <a:fillRect/>
          </a:stretch>
        </p:blipFill>
        <p:spPr bwMode="auto">
          <a:xfrm>
            <a:off x="457200" y="1524000"/>
            <a:ext cx="8458200" cy="4953000"/>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 </a:t>
            </a:r>
            <a:r>
              <a:rPr lang="en-US" b="1" dirty="0" smtClean="0"/>
              <a:t>GROUP VERTICES</a:t>
            </a:r>
            <a:endParaRPr lang="en-US" b="1" dirty="0"/>
          </a:p>
        </p:txBody>
      </p:sp>
      <p:sp>
        <p:nvSpPr>
          <p:cNvPr id="4" name="Slide Number Placeholder 3"/>
          <p:cNvSpPr>
            <a:spLocks noGrp="1"/>
          </p:cNvSpPr>
          <p:nvPr>
            <p:ph type="sldNum" sz="quarter" idx="15"/>
          </p:nvPr>
        </p:nvSpPr>
        <p:spPr/>
        <p:txBody>
          <a:bodyPr/>
          <a:lstStyle/>
          <a:p>
            <a:fld id="{B6F15528-21DE-4FAA-801E-634DDDAF4B2B}" type="slidenum">
              <a:rPr lang="en-US" smtClean="0"/>
              <a:pPr/>
              <a:t>17</a:t>
            </a:fld>
            <a:endParaRPr lang="en-US"/>
          </a:p>
        </p:txBody>
      </p:sp>
      <p:pic>
        <p:nvPicPr>
          <p:cNvPr id="5122" name="Picture 2" descr="C:\Users\DELL\Dropbox\Screenshots\Screenshot 2015-05-13 23.32.26.png"/>
          <p:cNvPicPr>
            <a:picLocks noGrp="1" noChangeAspect="1" noChangeArrowheads="1"/>
          </p:cNvPicPr>
          <p:nvPr>
            <p:ph sz="quarter" idx="1"/>
          </p:nvPr>
        </p:nvPicPr>
        <p:blipFill>
          <a:blip r:embed="rId2" cstate="print"/>
          <a:srcRect/>
          <a:stretch>
            <a:fillRect/>
          </a:stretch>
        </p:blipFill>
        <p:spPr bwMode="auto">
          <a:xfrm>
            <a:off x="457200" y="1447800"/>
            <a:ext cx="8305800" cy="5181599"/>
          </a:xfrm>
          <a:prstGeom prst="rect">
            <a:avLst/>
          </a:prstGeom>
          <a:noFill/>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         </a:t>
            </a:r>
            <a:r>
              <a:rPr lang="en-US" b="1" dirty="0" err="1" smtClean="0"/>
              <a:t>FrusterMan</a:t>
            </a:r>
            <a:r>
              <a:rPr lang="en-US" b="1" dirty="0" smtClean="0"/>
              <a:t> </a:t>
            </a:r>
            <a:r>
              <a:rPr lang="en-US" b="1" dirty="0" err="1" smtClean="0"/>
              <a:t>Reingold</a:t>
            </a:r>
            <a:r>
              <a:rPr lang="en-US" b="1" dirty="0" smtClean="0"/>
              <a:t> Graph</a:t>
            </a:r>
            <a:endParaRPr lang="en-US" b="1" dirty="0"/>
          </a:p>
        </p:txBody>
      </p:sp>
      <p:sp>
        <p:nvSpPr>
          <p:cNvPr id="4" name="Slide Number Placeholder 3"/>
          <p:cNvSpPr>
            <a:spLocks noGrp="1"/>
          </p:cNvSpPr>
          <p:nvPr>
            <p:ph type="sldNum" sz="quarter" idx="15"/>
          </p:nvPr>
        </p:nvSpPr>
        <p:spPr/>
        <p:txBody>
          <a:bodyPr/>
          <a:lstStyle/>
          <a:p>
            <a:fld id="{B6F15528-21DE-4FAA-801E-634DDDAF4B2B}" type="slidenum">
              <a:rPr lang="en-US" smtClean="0"/>
              <a:pPr/>
              <a:t>18</a:t>
            </a:fld>
            <a:endParaRPr lang="en-US"/>
          </a:p>
        </p:txBody>
      </p:sp>
      <p:pic>
        <p:nvPicPr>
          <p:cNvPr id="3074" name="Picture 2" descr="C:\Users\DELL\Dropbox\Screenshots\Screenshot 2015-05-13 23.30.11.png"/>
          <p:cNvPicPr>
            <a:picLocks noGrp="1" noChangeAspect="1" noChangeArrowheads="1"/>
          </p:cNvPicPr>
          <p:nvPr>
            <p:ph sz="quarter" idx="1"/>
          </p:nvPr>
        </p:nvPicPr>
        <p:blipFill>
          <a:blip r:embed="rId2" cstate="print"/>
          <a:srcRect r="9174" b="27536"/>
          <a:stretch>
            <a:fillRect/>
          </a:stretch>
        </p:blipFill>
        <p:spPr bwMode="auto">
          <a:xfrm>
            <a:off x="457200" y="1447800"/>
            <a:ext cx="8153400" cy="4953000"/>
          </a:xfrm>
          <a:prstGeom prst="rect">
            <a:avLst/>
          </a:prstGeom>
          <a:noFill/>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            HAREL KOREN GRAPH</a:t>
            </a:r>
            <a:endParaRPr lang="en-US" b="1" dirty="0"/>
          </a:p>
        </p:txBody>
      </p:sp>
      <p:sp>
        <p:nvSpPr>
          <p:cNvPr id="4" name="Slide Number Placeholder 3"/>
          <p:cNvSpPr>
            <a:spLocks noGrp="1"/>
          </p:cNvSpPr>
          <p:nvPr>
            <p:ph type="sldNum" sz="quarter" idx="15"/>
          </p:nvPr>
        </p:nvSpPr>
        <p:spPr/>
        <p:txBody>
          <a:bodyPr/>
          <a:lstStyle/>
          <a:p>
            <a:fld id="{B6F15528-21DE-4FAA-801E-634DDDAF4B2B}" type="slidenum">
              <a:rPr lang="en-US" smtClean="0"/>
              <a:pPr/>
              <a:t>19</a:t>
            </a:fld>
            <a:endParaRPr lang="en-US"/>
          </a:p>
        </p:txBody>
      </p:sp>
      <p:pic>
        <p:nvPicPr>
          <p:cNvPr id="6146" name="Picture 2" descr="C:\Users\DELL\Dropbox\Screenshots\Screenshot 2015-05-13 23.52.57.png"/>
          <p:cNvPicPr>
            <a:picLocks noGrp="1" noChangeAspect="1" noChangeArrowheads="1"/>
          </p:cNvPicPr>
          <p:nvPr>
            <p:ph sz="quarter" idx="1"/>
          </p:nvPr>
        </p:nvPicPr>
        <p:blipFill>
          <a:blip r:embed="rId2" cstate="print"/>
          <a:srcRect r="5102" b="28183"/>
          <a:stretch>
            <a:fillRect/>
          </a:stretch>
        </p:blipFill>
        <p:spPr bwMode="auto">
          <a:xfrm>
            <a:off x="304800" y="1524000"/>
            <a:ext cx="8458200" cy="4920225"/>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2702" y="188640"/>
            <a:ext cx="7520940" cy="548640"/>
          </a:xfrm>
        </p:spPr>
        <p:txBody>
          <a:bodyPr/>
          <a:lstStyle/>
          <a:p>
            <a:pPr algn="ctr"/>
            <a:r>
              <a:rPr lang="en-IN" dirty="0" smtClean="0">
                <a:latin typeface="Aharoni" pitchFamily="2" charset="-79"/>
                <a:cs typeface="Aharoni" pitchFamily="2" charset="-79"/>
              </a:rPr>
              <a:t>Need to take a Strategic decision</a:t>
            </a:r>
            <a:endParaRPr lang="en-IN" dirty="0">
              <a:latin typeface="Aharoni" pitchFamily="2" charset="-79"/>
              <a:cs typeface="Aharoni" pitchFamily="2" charset="-79"/>
            </a:endParaRPr>
          </a:p>
        </p:txBody>
      </p:sp>
      <p:sp>
        <p:nvSpPr>
          <p:cNvPr id="4" name="Slide Number Placeholder 3"/>
          <p:cNvSpPr>
            <a:spLocks noGrp="1"/>
          </p:cNvSpPr>
          <p:nvPr>
            <p:ph type="sldNum" sz="quarter" idx="4294967295"/>
          </p:nvPr>
        </p:nvSpPr>
        <p:spPr>
          <a:xfrm>
            <a:off x="8401038" y="6170822"/>
            <a:ext cx="502920" cy="502920"/>
          </a:xfrm>
          <a:prstGeom prst="ellipse">
            <a:avLst/>
          </a:prstGeom>
        </p:spPr>
        <p:txBody>
          <a:bodyPr/>
          <a:lstStyle/>
          <a:p>
            <a:fld id="{2754ED01-E2A0-4C1E-8E21-014B99041579}" type="slidenum">
              <a:rPr lang="en-US" smtClean="0"/>
              <a:pPr/>
              <a:t>2</a:t>
            </a:fld>
            <a:endParaRPr lang="en-US"/>
          </a:p>
        </p:txBody>
      </p:sp>
      <p:sp>
        <p:nvSpPr>
          <p:cNvPr id="8" name="Content Placeholder 7"/>
          <p:cNvSpPr>
            <a:spLocks noGrp="1"/>
          </p:cNvSpPr>
          <p:nvPr>
            <p:ph idx="1"/>
          </p:nvPr>
        </p:nvSpPr>
        <p:spPr>
          <a:xfrm>
            <a:off x="533400" y="914400"/>
            <a:ext cx="7810500" cy="4495800"/>
          </a:xfrm>
        </p:spPr>
        <p:txBody>
          <a:bodyPr>
            <a:normAutofit/>
          </a:bodyPr>
          <a:lstStyle/>
          <a:p>
            <a:pPr algn="just">
              <a:buFont typeface="Arial" pitchFamily="34" charset="0"/>
              <a:buChar char="•"/>
            </a:pPr>
            <a:r>
              <a:rPr lang="en-US" b="1" dirty="0" smtClean="0">
                <a:solidFill>
                  <a:srgbClr val="7030A0"/>
                </a:solidFill>
                <a:latin typeface="Calibri" pitchFamily="34" charset="0"/>
              </a:rPr>
              <a:t>The process used to extract data from multiple sources, transform it to fit your analytical needs, and load it into a data warehouse for subsequent analysis, a process known as “</a:t>
            </a:r>
            <a:r>
              <a:rPr lang="en-US" b="1" dirty="0" smtClean="0">
                <a:solidFill>
                  <a:schemeClr val="accent3">
                    <a:lumMod val="50000"/>
                  </a:schemeClr>
                </a:solidFill>
                <a:latin typeface="Calibri" pitchFamily="34" charset="0"/>
              </a:rPr>
              <a:t>Extract, Transform &amp; Load</a:t>
            </a:r>
            <a:r>
              <a:rPr lang="en-US" b="1" dirty="0" smtClean="0">
                <a:solidFill>
                  <a:srgbClr val="7030A0"/>
                </a:solidFill>
                <a:latin typeface="Calibri" pitchFamily="34" charset="0"/>
              </a:rPr>
              <a:t>” (ETL). </a:t>
            </a:r>
          </a:p>
          <a:p>
            <a:pPr algn="just">
              <a:buFont typeface="Arial" pitchFamily="34" charset="0"/>
              <a:buChar char="•"/>
            </a:pPr>
            <a:endParaRPr lang="en-US" b="1" dirty="0" smtClean="0">
              <a:solidFill>
                <a:srgbClr val="7030A0"/>
              </a:solidFill>
              <a:latin typeface="Calibri" pitchFamily="34" charset="0"/>
            </a:endParaRPr>
          </a:p>
          <a:p>
            <a:pPr algn="just">
              <a:buFont typeface="Arial" pitchFamily="34" charset="0"/>
              <a:buChar char="•"/>
            </a:pPr>
            <a:r>
              <a:rPr lang="en-US" b="1" dirty="0" smtClean="0">
                <a:solidFill>
                  <a:srgbClr val="7030A0"/>
                </a:solidFill>
                <a:latin typeface="Calibri" pitchFamily="34" charset="0"/>
              </a:rPr>
              <a:t>The nature of big data requires that the infrastructure for this process can scale cost-effectively.</a:t>
            </a:r>
          </a:p>
          <a:p>
            <a:pPr algn="just">
              <a:buFont typeface="Arial" pitchFamily="34" charset="0"/>
              <a:buChar char="•"/>
            </a:pPr>
            <a:endParaRPr lang="en-US" b="1" dirty="0" smtClean="0">
              <a:solidFill>
                <a:srgbClr val="7030A0"/>
              </a:solidFill>
              <a:latin typeface="Calibri" pitchFamily="34" charset="0"/>
            </a:endParaRPr>
          </a:p>
          <a:p>
            <a:pPr algn="just">
              <a:buFont typeface="Arial" pitchFamily="34" charset="0"/>
              <a:buChar char="•"/>
            </a:pPr>
            <a:r>
              <a:rPr lang="en-US" b="1" dirty="0" err="1" smtClean="0">
                <a:solidFill>
                  <a:srgbClr val="7030A0"/>
                </a:solidFill>
                <a:latin typeface="Calibri" pitchFamily="34" charset="0"/>
              </a:rPr>
              <a:t>NodeXL</a:t>
            </a:r>
            <a:r>
              <a:rPr lang="en-US" b="1" dirty="0" smtClean="0">
                <a:solidFill>
                  <a:srgbClr val="7030A0"/>
                </a:solidFill>
                <a:latin typeface="Calibri" pitchFamily="34" charset="0"/>
              </a:rPr>
              <a:t> is a general purpose network analysis application that supports network overview, discovery and exploration. </a:t>
            </a:r>
          </a:p>
        </p:txBody>
      </p:sp>
    </p:spTree>
    <p:extLst>
      <p:ext uri="{BB962C8B-B14F-4D97-AF65-F5344CB8AC3E}">
        <p14:creationId xmlns:p14="http://schemas.microsoft.com/office/powerpoint/2010/main" val="3854108860"/>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                 CIRCULAR  GRAPH</a:t>
            </a:r>
            <a:endParaRPr lang="en-US" b="1" dirty="0"/>
          </a:p>
        </p:txBody>
      </p:sp>
      <p:sp>
        <p:nvSpPr>
          <p:cNvPr id="4" name="Slide Number Placeholder 3"/>
          <p:cNvSpPr>
            <a:spLocks noGrp="1"/>
          </p:cNvSpPr>
          <p:nvPr>
            <p:ph type="sldNum" sz="quarter" idx="15"/>
          </p:nvPr>
        </p:nvSpPr>
        <p:spPr/>
        <p:txBody>
          <a:bodyPr/>
          <a:lstStyle/>
          <a:p>
            <a:fld id="{B6F15528-21DE-4FAA-801E-634DDDAF4B2B}" type="slidenum">
              <a:rPr lang="en-US" smtClean="0"/>
              <a:pPr/>
              <a:t>20</a:t>
            </a:fld>
            <a:endParaRPr lang="en-US"/>
          </a:p>
        </p:txBody>
      </p:sp>
      <p:pic>
        <p:nvPicPr>
          <p:cNvPr id="7170" name="Picture 2" descr="C:\Users\DELL\Dropbox\Screenshots\Screenshot 2015-05-13 23.56.49.png"/>
          <p:cNvPicPr>
            <a:picLocks noGrp="1" noChangeAspect="1" noChangeArrowheads="1"/>
          </p:cNvPicPr>
          <p:nvPr>
            <p:ph sz="quarter" idx="1"/>
          </p:nvPr>
        </p:nvPicPr>
        <p:blipFill>
          <a:blip r:embed="rId2" cstate="print"/>
          <a:srcRect r="5102" b="28183"/>
          <a:stretch>
            <a:fillRect/>
          </a:stretch>
        </p:blipFill>
        <p:spPr bwMode="auto">
          <a:xfrm>
            <a:off x="457200" y="1937775"/>
            <a:ext cx="8229600" cy="4539225"/>
          </a:xfrm>
          <a:prstGeom prst="rect">
            <a:avLst/>
          </a:prstGeom>
          <a:noFill/>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b="1" dirty="0" smtClean="0"/>
              <a:t>SPIRAL   GRAPH</a:t>
            </a:r>
            <a:endParaRPr lang="en-US" b="1" dirty="0"/>
          </a:p>
        </p:txBody>
      </p:sp>
      <p:sp>
        <p:nvSpPr>
          <p:cNvPr id="4" name="Slide Number Placeholder 3"/>
          <p:cNvSpPr>
            <a:spLocks noGrp="1"/>
          </p:cNvSpPr>
          <p:nvPr>
            <p:ph type="sldNum" sz="quarter" idx="15"/>
          </p:nvPr>
        </p:nvSpPr>
        <p:spPr/>
        <p:txBody>
          <a:bodyPr/>
          <a:lstStyle/>
          <a:p>
            <a:fld id="{B6F15528-21DE-4FAA-801E-634DDDAF4B2B}" type="slidenum">
              <a:rPr lang="en-US" smtClean="0"/>
              <a:pPr/>
              <a:t>21</a:t>
            </a:fld>
            <a:endParaRPr lang="en-US"/>
          </a:p>
        </p:txBody>
      </p:sp>
      <p:pic>
        <p:nvPicPr>
          <p:cNvPr id="8194" name="Picture 2" descr="C:\Users\DELL\Dropbox\Screenshots\Screenshot 2015-05-14 00.00.53.png"/>
          <p:cNvPicPr>
            <a:picLocks noGrp="1" noChangeAspect="1" noChangeArrowheads="1"/>
          </p:cNvPicPr>
          <p:nvPr>
            <p:ph sz="quarter" idx="1"/>
          </p:nvPr>
        </p:nvPicPr>
        <p:blipFill>
          <a:blip r:embed="rId2" cstate="print"/>
          <a:srcRect r="5102" b="28183"/>
          <a:stretch>
            <a:fillRect/>
          </a:stretch>
        </p:blipFill>
        <p:spPr bwMode="auto">
          <a:xfrm>
            <a:off x="457200" y="1676401"/>
            <a:ext cx="8153400" cy="4648200"/>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r>
              <a:rPr lang="en-US" b="1" dirty="0" smtClean="0"/>
              <a:t>SUBGRAPH   IMAGES</a:t>
            </a:r>
            <a:endParaRPr lang="en-US" b="1" dirty="0"/>
          </a:p>
        </p:txBody>
      </p:sp>
      <p:sp>
        <p:nvSpPr>
          <p:cNvPr id="4" name="Slide Number Placeholder 3"/>
          <p:cNvSpPr>
            <a:spLocks noGrp="1"/>
          </p:cNvSpPr>
          <p:nvPr>
            <p:ph type="sldNum" sz="quarter" idx="15"/>
          </p:nvPr>
        </p:nvSpPr>
        <p:spPr/>
        <p:txBody>
          <a:bodyPr/>
          <a:lstStyle/>
          <a:p>
            <a:fld id="{B6F15528-21DE-4FAA-801E-634DDDAF4B2B}" type="slidenum">
              <a:rPr lang="en-US" smtClean="0"/>
              <a:pPr/>
              <a:t>22</a:t>
            </a:fld>
            <a:endParaRPr lang="en-US"/>
          </a:p>
        </p:txBody>
      </p:sp>
      <p:pic>
        <p:nvPicPr>
          <p:cNvPr id="9218" name="Picture 2" descr="C:\Users\DELL\Dropbox\Screenshots\Screenshot 2015-05-14 00.01.10.png"/>
          <p:cNvPicPr>
            <a:picLocks noGrp="1" noChangeAspect="1" noChangeArrowheads="1"/>
          </p:cNvPicPr>
          <p:nvPr>
            <p:ph sz="quarter" idx="1"/>
          </p:nvPr>
        </p:nvPicPr>
        <p:blipFill>
          <a:blip r:embed="rId2" cstate="print"/>
          <a:srcRect/>
          <a:stretch>
            <a:fillRect/>
          </a:stretch>
        </p:blipFill>
        <p:spPr bwMode="auto">
          <a:xfrm>
            <a:off x="457200" y="1524001"/>
            <a:ext cx="8382000" cy="5105400"/>
          </a:xfrm>
          <a:prstGeom prst="rect">
            <a:avLst/>
          </a:prstGeom>
          <a:noFill/>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                   SUGIYAMA  GRAPH</a:t>
            </a:r>
            <a:endParaRPr lang="en-US" b="1" dirty="0"/>
          </a:p>
        </p:txBody>
      </p:sp>
      <p:sp>
        <p:nvSpPr>
          <p:cNvPr id="4" name="Slide Number Placeholder 3"/>
          <p:cNvSpPr>
            <a:spLocks noGrp="1"/>
          </p:cNvSpPr>
          <p:nvPr>
            <p:ph type="sldNum" sz="quarter" idx="15"/>
          </p:nvPr>
        </p:nvSpPr>
        <p:spPr/>
        <p:txBody>
          <a:bodyPr/>
          <a:lstStyle/>
          <a:p>
            <a:fld id="{B6F15528-21DE-4FAA-801E-634DDDAF4B2B}" type="slidenum">
              <a:rPr lang="en-US" smtClean="0"/>
              <a:pPr/>
              <a:t>23</a:t>
            </a:fld>
            <a:endParaRPr lang="en-US"/>
          </a:p>
        </p:txBody>
      </p:sp>
      <p:pic>
        <p:nvPicPr>
          <p:cNvPr id="10242" name="Picture 2" descr="C:\Users\DELL\Dropbox\Screenshots\Screenshot 2015-05-14 00.05.10.png"/>
          <p:cNvPicPr>
            <a:picLocks noGrp="1" noChangeAspect="1" noChangeArrowheads="1"/>
          </p:cNvPicPr>
          <p:nvPr>
            <p:ph sz="quarter" idx="1"/>
          </p:nvPr>
        </p:nvPicPr>
        <p:blipFill>
          <a:blip r:embed="rId2" cstate="print"/>
          <a:srcRect r="5102" b="28183"/>
          <a:stretch>
            <a:fillRect/>
          </a:stretch>
        </p:blipFill>
        <p:spPr bwMode="auto">
          <a:xfrm>
            <a:off x="457200" y="1524000"/>
            <a:ext cx="8153400" cy="4800599"/>
          </a:xfrm>
          <a:prstGeom prst="rect">
            <a:avLst/>
          </a:prstGeom>
          <a:noFill/>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             DYNAMIC  FILTER</a:t>
            </a:r>
            <a:endParaRPr lang="en-US" b="1" dirty="0"/>
          </a:p>
        </p:txBody>
      </p:sp>
      <p:sp>
        <p:nvSpPr>
          <p:cNvPr id="4" name="Slide Number Placeholder 3"/>
          <p:cNvSpPr>
            <a:spLocks noGrp="1"/>
          </p:cNvSpPr>
          <p:nvPr>
            <p:ph type="sldNum" sz="quarter" idx="15"/>
          </p:nvPr>
        </p:nvSpPr>
        <p:spPr/>
        <p:txBody>
          <a:bodyPr/>
          <a:lstStyle/>
          <a:p>
            <a:fld id="{B6F15528-21DE-4FAA-801E-634DDDAF4B2B}" type="slidenum">
              <a:rPr lang="en-US" smtClean="0"/>
              <a:pPr/>
              <a:t>24</a:t>
            </a:fld>
            <a:endParaRPr lang="en-US"/>
          </a:p>
        </p:txBody>
      </p:sp>
      <p:pic>
        <p:nvPicPr>
          <p:cNvPr id="11266" name="Picture 2" descr="C:\Users\DELL\Dropbox\Screenshots\Screenshot 2015-05-14 00.08.47.png"/>
          <p:cNvPicPr>
            <a:picLocks noGrp="1" noChangeAspect="1" noChangeArrowheads="1"/>
          </p:cNvPicPr>
          <p:nvPr>
            <p:ph sz="quarter" idx="1"/>
          </p:nvPr>
        </p:nvPicPr>
        <p:blipFill>
          <a:blip r:embed="rId2" cstate="print"/>
          <a:srcRect/>
          <a:stretch>
            <a:fillRect/>
          </a:stretch>
        </p:blipFill>
        <p:spPr bwMode="auto">
          <a:xfrm>
            <a:off x="457200" y="1937775"/>
            <a:ext cx="8229600" cy="4615425"/>
          </a:xfrm>
          <a:prstGeom prst="rect">
            <a:avLst/>
          </a:prstGeom>
          <a:noFill/>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TOP URL and DOMAIN TWEETS</a:t>
            </a:r>
            <a:endParaRPr lang="en-US" b="1" dirty="0"/>
          </a:p>
        </p:txBody>
      </p:sp>
      <p:sp>
        <p:nvSpPr>
          <p:cNvPr id="4" name="Slide Number Placeholder 3"/>
          <p:cNvSpPr>
            <a:spLocks noGrp="1"/>
          </p:cNvSpPr>
          <p:nvPr>
            <p:ph type="sldNum" sz="quarter" idx="15"/>
          </p:nvPr>
        </p:nvSpPr>
        <p:spPr/>
        <p:txBody>
          <a:bodyPr/>
          <a:lstStyle/>
          <a:p>
            <a:fld id="{B6F15528-21DE-4FAA-801E-634DDDAF4B2B}" type="slidenum">
              <a:rPr lang="en-US" smtClean="0"/>
              <a:pPr/>
              <a:t>25</a:t>
            </a:fld>
            <a:endParaRPr lang="en-US"/>
          </a:p>
        </p:txBody>
      </p:sp>
      <p:pic>
        <p:nvPicPr>
          <p:cNvPr id="12290" name="Picture 2" descr="C:\Users\DELL\Dropbox\Screenshots\Screenshot 2015-05-14 00.15.39.png"/>
          <p:cNvPicPr>
            <a:picLocks noGrp="1" noChangeAspect="1" noChangeArrowheads="1"/>
          </p:cNvPicPr>
          <p:nvPr>
            <p:ph sz="quarter" idx="1"/>
          </p:nvPr>
        </p:nvPicPr>
        <p:blipFill>
          <a:blip r:embed="rId2" cstate="print"/>
          <a:srcRect r="6122"/>
          <a:stretch>
            <a:fillRect/>
          </a:stretch>
        </p:blipFill>
        <p:spPr bwMode="auto">
          <a:xfrm>
            <a:off x="457200" y="1524000"/>
            <a:ext cx="8305800" cy="5105399"/>
          </a:xfrm>
          <a:prstGeom prst="rect">
            <a:avLst/>
          </a:prstGeom>
          <a:noFill/>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Top WORDS and WORDPAIR TWEETS</a:t>
            </a:r>
            <a:endParaRPr lang="en-US" b="1" dirty="0"/>
          </a:p>
        </p:txBody>
      </p:sp>
      <p:sp>
        <p:nvSpPr>
          <p:cNvPr id="4" name="Slide Number Placeholder 3"/>
          <p:cNvSpPr>
            <a:spLocks noGrp="1"/>
          </p:cNvSpPr>
          <p:nvPr>
            <p:ph type="sldNum" sz="quarter" idx="15"/>
          </p:nvPr>
        </p:nvSpPr>
        <p:spPr/>
        <p:txBody>
          <a:bodyPr/>
          <a:lstStyle/>
          <a:p>
            <a:fld id="{B6F15528-21DE-4FAA-801E-634DDDAF4B2B}" type="slidenum">
              <a:rPr lang="en-US" smtClean="0"/>
              <a:pPr/>
              <a:t>26</a:t>
            </a:fld>
            <a:endParaRPr lang="en-US"/>
          </a:p>
        </p:txBody>
      </p:sp>
      <p:pic>
        <p:nvPicPr>
          <p:cNvPr id="13314" name="Picture 2" descr="C:\Users\DELL\Dropbox\Screenshots\Screenshot 2015-05-14 00.17.39.png"/>
          <p:cNvPicPr>
            <a:picLocks noGrp="1" noChangeAspect="1" noChangeArrowheads="1"/>
          </p:cNvPicPr>
          <p:nvPr>
            <p:ph sz="quarter" idx="1"/>
          </p:nvPr>
        </p:nvPicPr>
        <p:blipFill>
          <a:blip r:embed="rId2" cstate="print"/>
          <a:srcRect/>
          <a:stretch>
            <a:fillRect/>
          </a:stretch>
        </p:blipFill>
        <p:spPr bwMode="auto">
          <a:xfrm>
            <a:off x="457200" y="1524000"/>
            <a:ext cx="8229600" cy="5029199"/>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27</a:t>
            </a:fld>
            <a:endParaRPr lang="en-US"/>
          </a:p>
        </p:txBody>
      </p:sp>
      <p:sp>
        <p:nvSpPr>
          <p:cNvPr id="2" name="Title 1"/>
          <p:cNvSpPr>
            <a:spLocks noGrp="1"/>
          </p:cNvSpPr>
          <p:nvPr>
            <p:ph type="title" idx="4294967295"/>
          </p:nvPr>
        </p:nvSpPr>
        <p:spPr>
          <a:xfrm>
            <a:off x="0" y="100013"/>
            <a:ext cx="8915400" cy="1143000"/>
          </a:xfrm>
        </p:spPr>
        <p:txBody>
          <a:bodyPr/>
          <a:lstStyle/>
          <a:p>
            <a:pPr algn="ctr"/>
            <a:r>
              <a:rPr lang="en-US" b="1" dirty="0" smtClean="0"/>
              <a:t>GRAPH FOR TOP WORD PAIRS TWEETs</a:t>
            </a:r>
            <a:endParaRPr lang="en-US" b="1" dirty="0"/>
          </a:p>
        </p:txBody>
      </p:sp>
      <p:pic>
        <p:nvPicPr>
          <p:cNvPr id="14339" name="Picture 3" descr="C:\Users\DELL\Dropbox\Screenshots\Screenshot 2015-05-14 00.22.49.png"/>
          <p:cNvPicPr>
            <a:picLocks noChangeAspect="1" noChangeArrowheads="1"/>
          </p:cNvPicPr>
          <p:nvPr/>
        </p:nvPicPr>
        <p:blipFill>
          <a:blip r:embed="rId2" cstate="print"/>
          <a:srcRect/>
          <a:stretch>
            <a:fillRect/>
          </a:stretch>
        </p:blipFill>
        <p:spPr bwMode="auto">
          <a:xfrm>
            <a:off x="228600" y="1447800"/>
            <a:ext cx="8229600" cy="4932694"/>
          </a:xfrm>
          <a:prstGeom prst="rect">
            <a:avLst/>
          </a:prstGeom>
          <a:no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7924800" cy="1143000"/>
          </a:xfrm>
        </p:spPr>
        <p:txBody>
          <a:bodyPr/>
          <a:lstStyle/>
          <a:p>
            <a:pPr algn="ctr"/>
            <a:r>
              <a:rPr lang="en-US" b="1" dirty="0" smtClean="0"/>
              <a:t>GRAPH FOR TOP WORD TWEETS</a:t>
            </a:r>
            <a:endParaRPr lang="en-US" b="1" dirty="0"/>
          </a:p>
        </p:txBody>
      </p:sp>
      <p:sp>
        <p:nvSpPr>
          <p:cNvPr id="4" name="Slide Number Placeholder 3"/>
          <p:cNvSpPr>
            <a:spLocks noGrp="1"/>
          </p:cNvSpPr>
          <p:nvPr>
            <p:ph type="sldNum" sz="quarter" idx="15"/>
          </p:nvPr>
        </p:nvSpPr>
        <p:spPr/>
        <p:txBody>
          <a:bodyPr/>
          <a:lstStyle/>
          <a:p>
            <a:fld id="{B6F15528-21DE-4FAA-801E-634DDDAF4B2B}" type="slidenum">
              <a:rPr lang="en-US" smtClean="0"/>
              <a:pPr/>
              <a:t>28</a:t>
            </a:fld>
            <a:endParaRPr lang="en-US"/>
          </a:p>
        </p:txBody>
      </p:sp>
      <p:pic>
        <p:nvPicPr>
          <p:cNvPr id="15362" name="Picture 2" descr="C:\Users\DELL\Dropbox\Screenshots\Screenshot 2015-05-14 00.24.02.png"/>
          <p:cNvPicPr>
            <a:picLocks noGrp="1" noChangeAspect="1" noChangeArrowheads="1"/>
          </p:cNvPicPr>
          <p:nvPr>
            <p:ph sz="quarter" idx="1"/>
          </p:nvPr>
        </p:nvPicPr>
        <p:blipFill>
          <a:blip r:embed="rId2" cstate="print"/>
          <a:srcRect/>
          <a:stretch>
            <a:fillRect/>
          </a:stretch>
        </p:blipFill>
        <p:spPr bwMode="auto">
          <a:xfrm>
            <a:off x="457200" y="1524000"/>
            <a:ext cx="8305800" cy="5105399"/>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077200" cy="1143000"/>
          </a:xfrm>
        </p:spPr>
        <p:txBody>
          <a:bodyPr/>
          <a:lstStyle/>
          <a:p>
            <a:pPr algn="ctr"/>
            <a:r>
              <a:rPr lang="en-US" b="1" dirty="0" smtClean="0"/>
              <a:t>SORT   TWEETS   ACCORDING  TO TWEET  DATE-TIME</a:t>
            </a:r>
            <a:endParaRPr lang="en-US" b="1" dirty="0"/>
          </a:p>
        </p:txBody>
      </p:sp>
      <p:sp>
        <p:nvSpPr>
          <p:cNvPr id="4" name="Slide Number Placeholder 3"/>
          <p:cNvSpPr>
            <a:spLocks noGrp="1"/>
          </p:cNvSpPr>
          <p:nvPr>
            <p:ph type="sldNum" sz="quarter" idx="15"/>
          </p:nvPr>
        </p:nvSpPr>
        <p:spPr/>
        <p:txBody>
          <a:bodyPr/>
          <a:lstStyle/>
          <a:p>
            <a:fld id="{B6F15528-21DE-4FAA-801E-634DDDAF4B2B}" type="slidenum">
              <a:rPr lang="en-US" smtClean="0"/>
              <a:pPr/>
              <a:t>29</a:t>
            </a:fld>
            <a:endParaRPr lang="en-US"/>
          </a:p>
        </p:txBody>
      </p:sp>
      <p:pic>
        <p:nvPicPr>
          <p:cNvPr id="17410" name="Picture 2" descr="C:\Users\DELL\Dropbox\Screenshots\Screenshot 2015-05-14 00.33.19.png"/>
          <p:cNvPicPr>
            <a:picLocks noGrp="1" noChangeAspect="1" noChangeArrowheads="1"/>
          </p:cNvPicPr>
          <p:nvPr>
            <p:ph sz="quarter" idx="1"/>
          </p:nvPr>
        </p:nvPicPr>
        <p:blipFill>
          <a:blip r:embed="rId2" cstate="print"/>
          <a:srcRect/>
          <a:stretch>
            <a:fillRect/>
          </a:stretch>
        </p:blipFill>
        <p:spPr bwMode="auto">
          <a:xfrm>
            <a:off x="457200" y="1447800"/>
            <a:ext cx="8229600" cy="5029199"/>
          </a:xfrm>
          <a:prstGeom prst="rect">
            <a:avLst/>
          </a:prstGeom>
          <a:noFill/>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754ED01-E2A0-4C1E-8E21-014B99041579}" type="slidenum">
              <a:rPr lang="en-US" smtClean="0"/>
              <a:pPr/>
              <a:t>3</a:t>
            </a:fld>
            <a:endParaRPr lang="en-US"/>
          </a:p>
        </p:txBody>
      </p:sp>
      <p:sp>
        <p:nvSpPr>
          <p:cNvPr id="13314" name="AutoShape 2" descr="http://www.cloudera.com/wp-content/uploads/2012/09/twitter.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3316" name="AutoShape 4" descr="http://www.cloudera.com/wp-content/uploads/2012/09/twitter.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3318" name="AutoShape 6" descr="http://www.cloudera.com/wp-content/uploads/2012/09/twitter.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3320" name="AutoShape 8" descr="http://www.cloudera.com/wp-content/uploads/2012/09/twitter.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3322" name="AutoShape 10" descr="http://www.cloudera.com/wp-content/uploads/2012/09/twitter.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3324" name="AutoShape 12" descr="http://www.cloudera.com/wp-content/uploads/2012/09/twitter.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3326" name="AutoShape 14" descr="http://www.cloudera.com/wp-content/uploads/2012/09/twitter.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3328" name="AutoShape 16" descr="http://www.cloudera.com/wp-content/uploads/2012/09/twitter.pn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3" name="TextBox 12"/>
          <p:cNvSpPr txBox="1"/>
          <p:nvPr/>
        </p:nvSpPr>
        <p:spPr>
          <a:xfrm>
            <a:off x="990600" y="304800"/>
            <a:ext cx="6997874" cy="461665"/>
          </a:xfrm>
          <a:prstGeom prst="rect">
            <a:avLst/>
          </a:prstGeom>
          <a:noFill/>
        </p:spPr>
        <p:txBody>
          <a:bodyPr wrap="square" rtlCol="0">
            <a:spAutoFit/>
          </a:bodyPr>
          <a:lstStyle/>
          <a:p>
            <a:r>
              <a:rPr lang="en-US" sz="2400" dirty="0" smtClean="0"/>
              <a:t>   </a:t>
            </a:r>
            <a:r>
              <a:rPr lang="en-US" sz="2400" b="1" dirty="0" smtClean="0"/>
              <a:t>From where we are extracting the data??</a:t>
            </a:r>
            <a:endParaRPr lang="en-US" sz="2400" b="1" dirty="0"/>
          </a:p>
        </p:txBody>
      </p:sp>
      <p:sp>
        <p:nvSpPr>
          <p:cNvPr id="15" name="Rectangle 14"/>
          <p:cNvSpPr/>
          <p:nvPr/>
        </p:nvSpPr>
        <p:spPr>
          <a:xfrm>
            <a:off x="838200" y="3352800"/>
            <a:ext cx="7543800" cy="2031325"/>
          </a:xfrm>
          <a:prstGeom prst="rect">
            <a:avLst/>
          </a:prstGeom>
        </p:spPr>
        <p:txBody>
          <a:bodyPr wrap="square">
            <a:spAutoFit/>
          </a:bodyPr>
          <a:lstStyle/>
          <a:p>
            <a:pPr algn="just">
              <a:buFont typeface="Wingdings" pitchFamily="2" charset="2"/>
              <a:buChar char="v"/>
            </a:pPr>
            <a:r>
              <a:rPr lang="en-US" b="1" dirty="0" smtClean="0"/>
              <a:t> Social media has gained immense popularity with marketing teams, and Twitter is an effective tool for a company to get people excited about its products. </a:t>
            </a:r>
          </a:p>
          <a:p>
            <a:pPr algn="just">
              <a:buFont typeface="Wingdings" pitchFamily="2" charset="2"/>
              <a:buChar char="v"/>
            </a:pPr>
            <a:endParaRPr lang="en-US" b="1" dirty="0" smtClean="0"/>
          </a:p>
          <a:p>
            <a:pPr algn="just">
              <a:buFont typeface="Wingdings" pitchFamily="2" charset="2"/>
              <a:buChar char="v"/>
            </a:pPr>
            <a:r>
              <a:rPr lang="en-US" b="1" dirty="0" smtClean="0"/>
              <a:t>Twitter makes it easy to engage users and communicate directly with them, and in turn, users can provide word-of-mouth marketing for companies by discussing the products. </a:t>
            </a:r>
            <a:endParaRPr lang="en-US" b="1" dirty="0"/>
          </a:p>
        </p:txBody>
      </p:sp>
      <p:pic>
        <p:nvPicPr>
          <p:cNvPr id="17" name="Picture 16" descr="images.png"/>
          <p:cNvPicPr>
            <a:picLocks noChangeAspect="1"/>
          </p:cNvPicPr>
          <p:nvPr/>
        </p:nvPicPr>
        <p:blipFill>
          <a:blip r:embed="rId2" cstate="print"/>
          <a:stretch>
            <a:fillRect/>
          </a:stretch>
        </p:blipFill>
        <p:spPr>
          <a:xfrm>
            <a:off x="990600" y="1219200"/>
            <a:ext cx="2337227" cy="1905000"/>
          </a:xfrm>
          <a:prstGeom prst="rect">
            <a:avLst/>
          </a:prstGeom>
        </p:spPr>
      </p:pic>
      <p:sp>
        <p:nvSpPr>
          <p:cNvPr id="18" name="TextBox 17"/>
          <p:cNvSpPr txBox="1"/>
          <p:nvPr/>
        </p:nvSpPr>
        <p:spPr>
          <a:xfrm>
            <a:off x="3810000" y="1752600"/>
            <a:ext cx="4648200" cy="707886"/>
          </a:xfrm>
          <a:prstGeom prst="rect">
            <a:avLst/>
          </a:prstGeom>
          <a:noFill/>
        </p:spPr>
        <p:txBody>
          <a:bodyPr wrap="square" rtlCol="0">
            <a:spAutoFit/>
          </a:bodyPr>
          <a:lstStyle/>
          <a:p>
            <a:pPr algn="ctr"/>
            <a:r>
              <a:rPr lang="en-US" sz="4000" dirty="0" smtClean="0">
                <a:latin typeface="Bauhaus 93" pitchFamily="82" charset="0"/>
              </a:rPr>
              <a:t>TWITTER</a:t>
            </a:r>
            <a:endParaRPr lang="en-US" sz="4000" dirty="0">
              <a:latin typeface="Bauhaus 93" pitchFamily="82" charset="0"/>
            </a:endParaRPr>
          </a:p>
        </p:txBody>
      </p:sp>
    </p:spTree>
    <p:extLst>
      <p:ext uri="{BB962C8B-B14F-4D97-AF65-F5344CB8AC3E}">
        <p14:creationId xmlns:p14="http://schemas.microsoft.com/office/powerpoint/2010/main" val="1715850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slide(fromBottom)">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7467600" cy="808038"/>
          </a:xfrm>
        </p:spPr>
        <p:txBody>
          <a:bodyPr/>
          <a:lstStyle/>
          <a:p>
            <a:r>
              <a:rPr lang="en-US" b="1" dirty="0" smtClean="0"/>
              <a:t>                     CONCLUSION</a:t>
            </a:r>
            <a:endParaRPr lang="en-US" b="1" dirty="0"/>
          </a:p>
        </p:txBody>
      </p:sp>
      <p:sp>
        <p:nvSpPr>
          <p:cNvPr id="3" name="Content Placeholder 2"/>
          <p:cNvSpPr>
            <a:spLocks noGrp="1"/>
          </p:cNvSpPr>
          <p:nvPr>
            <p:ph sz="quarter" idx="1"/>
          </p:nvPr>
        </p:nvSpPr>
        <p:spPr>
          <a:xfrm>
            <a:off x="381000" y="1143000"/>
            <a:ext cx="8229600" cy="5410200"/>
          </a:xfrm>
        </p:spPr>
        <p:txBody>
          <a:bodyPr>
            <a:normAutofit fontScale="92500" lnSpcReduction="10000"/>
          </a:bodyPr>
          <a:lstStyle/>
          <a:p>
            <a:pPr algn="just"/>
            <a:r>
              <a:rPr lang="en-US" b="1" dirty="0" smtClean="0">
                <a:solidFill>
                  <a:srgbClr val="C00000"/>
                </a:solidFill>
                <a:latin typeface="Calibri" pitchFamily="34" charset="0"/>
              </a:rPr>
              <a:t>This project helped me understand the intricate process of Data Extraction, Transformation and Standardization. We could strengthen our understanding about Data Analytics and how we conclude the various issues on women’s education and employment. </a:t>
            </a:r>
          </a:p>
          <a:p>
            <a:pPr algn="just"/>
            <a:r>
              <a:rPr lang="en-US" b="1" dirty="0" smtClean="0">
                <a:solidFill>
                  <a:srgbClr val="C00000"/>
                </a:solidFill>
                <a:latin typeface="Calibri" pitchFamily="34" charset="0"/>
              </a:rPr>
              <a:t>The following proposed algorithm gives the result effectively and efficiently. The proposed code acquainted us with various such scenarios where minor mistakes would result in erroneous conclusions. </a:t>
            </a:r>
          </a:p>
          <a:p>
            <a:pPr algn="just"/>
            <a:r>
              <a:rPr lang="en-US" b="1" dirty="0" smtClean="0">
                <a:solidFill>
                  <a:srgbClr val="C00000"/>
                </a:solidFill>
                <a:latin typeface="Calibri" pitchFamily="34" charset="0"/>
              </a:rPr>
              <a:t>The project also helps to scan and analyze tweeter feeds so that we can </a:t>
            </a:r>
            <a:r>
              <a:rPr lang="en-US" b="1" dirty="0" err="1" smtClean="0">
                <a:solidFill>
                  <a:srgbClr val="C00000"/>
                </a:solidFill>
                <a:latin typeface="Calibri" pitchFamily="34" charset="0"/>
              </a:rPr>
              <a:t>permenantly</a:t>
            </a:r>
            <a:r>
              <a:rPr lang="en-US" b="1" dirty="0" smtClean="0">
                <a:solidFill>
                  <a:srgbClr val="C00000"/>
                </a:solidFill>
                <a:latin typeface="Calibri" pitchFamily="34" charset="0"/>
              </a:rPr>
              <a:t> keep </a:t>
            </a:r>
            <a:r>
              <a:rPr lang="en-US" b="1" dirty="0" err="1" smtClean="0">
                <a:solidFill>
                  <a:srgbClr val="C00000"/>
                </a:solidFill>
                <a:latin typeface="Calibri" pitchFamily="34" charset="0"/>
              </a:rPr>
              <a:t>upto</a:t>
            </a:r>
            <a:r>
              <a:rPr lang="en-US" b="1" dirty="0" smtClean="0">
                <a:solidFill>
                  <a:srgbClr val="C00000"/>
                </a:solidFill>
                <a:latin typeface="Calibri" pitchFamily="34" charset="0"/>
              </a:rPr>
              <a:t> speed on the latest developments in the industry and its environment.</a:t>
            </a:r>
          </a:p>
          <a:p>
            <a:pPr algn="just"/>
            <a:r>
              <a:rPr lang="en-US" b="1" dirty="0" smtClean="0">
                <a:solidFill>
                  <a:srgbClr val="C00000"/>
                </a:solidFill>
                <a:latin typeface="Calibri" pitchFamily="34" charset="0"/>
              </a:rPr>
              <a:t>After immense toil and guidance, the implementation was successfully realized and the extraction and statistical operations can now be smoothly executed within a matter of minutes.  Further, we are going to implement this in real time environment.</a:t>
            </a:r>
          </a:p>
          <a:p>
            <a:pPr algn="just"/>
            <a:endParaRPr lang="en-US" b="1" dirty="0">
              <a:solidFill>
                <a:srgbClr val="C00000"/>
              </a:solidFill>
              <a:latin typeface="Calibri" pitchFamily="34" charset="0"/>
            </a:endParaRPr>
          </a:p>
        </p:txBody>
      </p:sp>
      <p:sp>
        <p:nvSpPr>
          <p:cNvPr id="4" name="Slide Number Placeholder 3"/>
          <p:cNvSpPr>
            <a:spLocks noGrp="1"/>
          </p:cNvSpPr>
          <p:nvPr>
            <p:ph type="sldNum" sz="quarter" idx="15"/>
          </p:nvPr>
        </p:nvSpPr>
        <p:spPr/>
        <p:txBody>
          <a:bodyPr/>
          <a:lstStyle/>
          <a:p>
            <a:fld id="{B6F15528-21DE-4FAA-801E-634DDDAF4B2B}" type="slidenum">
              <a:rPr lang="en-US" smtClean="0"/>
              <a:pPr/>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KEY  REFERENCES</a:t>
            </a:r>
            <a:endParaRPr lang="en-US" dirty="0"/>
          </a:p>
        </p:txBody>
      </p:sp>
      <p:sp>
        <p:nvSpPr>
          <p:cNvPr id="3" name="Content Placeholder 2"/>
          <p:cNvSpPr>
            <a:spLocks noGrp="1"/>
          </p:cNvSpPr>
          <p:nvPr>
            <p:ph sz="quarter" idx="1"/>
          </p:nvPr>
        </p:nvSpPr>
        <p:spPr>
          <a:xfrm>
            <a:off x="457200" y="1600200"/>
            <a:ext cx="8305800" cy="5029200"/>
          </a:xfrm>
        </p:spPr>
        <p:txBody>
          <a:bodyPr>
            <a:noAutofit/>
          </a:bodyPr>
          <a:lstStyle/>
          <a:p>
            <a:pPr>
              <a:buNone/>
            </a:pPr>
            <a:r>
              <a:rPr lang="en-US" sz="1800" dirty="0" smtClean="0"/>
              <a:t>     [1]  Smith and </a:t>
            </a:r>
            <a:r>
              <a:rPr lang="en-US" sz="1800" dirty="0" err="1" smtClean="0"/>
              <a:t>Shneiderman</a:t>
            </a:r>
            <a:r>
              <a:rPr lang="en-US" sz="1800" dirty="0" smtClean="0"/>
              <a:t>.”Analyzing social media with </a:t>
            </a:r>
            <a:r>
              <a:rPr lang="en-US" sz="1800" dirty="0" err="1" smtClean="0"/>
              <a:t>nodexl</a:t>
            </a:r>
            <a:r>
              <a:rPr lang="en-US" sz="1800" dirty="0" smtClean="0"/>
              <a:t>.”  in University of  Maryland , USA, 2011.  </a:t>
            </a:r>
          </a:p>
          <a:p>
            <a:pPr>
              <a:buNone/>
            </a:pPr>
            <a:endParaRPr lang="en-US" sz="1800" dirty="0" smtClean="0"/>
          </a:p>
          <a:p>
            <a:pPr>
              <a:buNone/>
            </a:pPr>
            <a:r>
              <a:rPr lang="en-US" sz="1800" dirty="0" smtClean="0"/>
              <a:t>     [2]  Stephen G. </a:t>
            </a:r>
            <a:r>
              <a:rPr lang="en-US" sz="1800" dirty="0" err="1" smtClean="0"/>
              <a:t>Kobourov</a:t>
            </a:r>
            <a:r>
              <a:rPr lang="en-US" sz="1800" dirty="0" smtClean="0"/>
              <a:t>.” Spring </a:t>
            </a:r>
            <a:r>
              <a:rPr lang="en-US" sz="1800" dirty="0" err="1" smtClean="0"/>
              <a:t>Embedders</a:t>
            </a:r>
            <a:r>
              <a:rPr lang="en-US" sz="1800" dirty="0" smtClean="0"/>
              <a:t> and Force Directed Graph Drawing Algorithms.”   in </a:t>
            </a:r>
            <a:r>
              <a:rPr lang="en-US" sz="1800" i="1" dirty="0" smtClean="0"/>
              <a:t>University of Arizona</a:t>
            </a:r>
            <a:r>
              <a:rPr lang="en-US" sz="1800" dirty="0" smtClean="0"/>
              <a:t>, pp. 4-9, 2012.</a:t>
            </a:r>
          </a:p>
          <a:p>
            <a:pPr>
              <a:buNone/>
            </a:pPr>
            <a:endParaRPr lang="en-US" sz="1800" dirty="0" smtClean="0"/>
          </a:p>
          <a:p>
            <a:pPr>
              <a:buNone/>
            </a:pPr>
            <a:r>
              <a:rPr lang="en-US" sz="1800" dirty="0" smtClean="0"/>
              <a:t>     [3]  Derek Hansen, Marc A. Smith, Ben </a:t>
            </a:r>
            <a:r>
              <a:rPr lang="en-US" sz="1800" dirty="0" err="1" smtClean="0"/>
              <a:t>Shneiderman</a:t>
            </a:r>
            <a:r>
              <a:rPr lang="en-US" sz="1800" dirty="0" smtClean="0"/>
              <a:t>.” </a:t>
            </a:r>
            <a:r>
              <a:rPr lang="en-US" sz="1800" dirty="0" err="1" smtClean="0"/>
              <a:t>EventGraphs</a:t>
            </a:r>
            <a:r>
              <a:rPr lang="en-US" sz="1800" dirty="0" smtClean="0"/>
              <a:t>: Charting Collections of  Conference Connections.” in Connected Action Consulting Group, 2011.</a:t>
            </a:r>
          </a:p>
          <a:p>
            <a:pPr>
              <a:buNone/>
            </a:pPr>
            <a:endParaRPr lang="en-US" sz="1800" dirty="0" smtClean="0"/>
          </a:p>
          <a:p>
            <a:pPr>
              <a:buNone/>
            </a:pPr>
            <a:r>
              <a:rPr lang="en-US" sz="1800" dirty="0" smtClean="0"/>
              <a:t>     [4]  Derek Hansen, Ben </a:t>
            </a:r>
            <a:r>
              <a:rPr lang="en-US" sz="1800" dirty="0" err="1" smtClean="0"/>
              <a:t>Shneiderman</a:t>
            </a:r>
            <a:r>
              <a:rPr lang="en-US" sz="1800" dirty="0" smtClean="0"/>
              <a:t>.”Analyzing social media networks: learning by doing with      </a:t>
            </a:r>
            <a:r>
              <a:rPr lang="en-US" sz="1800" dirty="0" err="1" smtClean="0"/>
              <a:t>Nodexl</a:t>
            </a:r>
            <a:r>
              <a:rPr lang="en-US" sz="1800" dirty="0" smtClean="0"/>
              <a:t>.” in University of Maryland, 2009. </a:t>
            </a:r>
          </a:p>
          <a:p>
            <a:pPr>
              <a:buNone/>
            </a:pPr>
            <a:r>
              <a:rPr lang="en-US" sz="1800" dirty="0" smtClean="0"/>
              <a:t>     [5]  [</a:t>
            </a:r>
            <a:r>
              <a:rPr lang="en-US" sz="1800" dirty="0" err="1" smtClean="0"/>
              <a:t>Xindong</a:t>
            </a:r>
            <a:r>
              <a:rPr lang="en-US" sz="1800" dirty="0" smtClean="0"/>
              <a:t> Wu, </a:t>
            </a:r>
            <a:r>
              <a:rPr lang="en-US" sz="1800" dirty="0" err="1" smtClean="0"/>
              <a:t>Xingquan</a:t>
            </a:r>
            <a:r>
              <a:rPr lang="en-US" sz="1800" dirty="0" smtClean="0"/>
              <a:t> Zhu, Gong-Qing Wu, Wei Ding.]”Data Mining with Big Data,”   </a:t>
            </a:r>
            <a:r>
              <a:rPr lang="en-US" sz="1800" i="1" dirty="0" smtClean="0"/>
              <a:t>IEEE </a:t>
            </a:r>
            <a:r>
              <a:rPr lang="en-US" sz="1800" i="1" dirty="0" err="1" smtClean="0"/>
              <a:t>Ttransactions</a:t>
            </a:r>
            <a:r>
              <a:rPr lang="en-US" sz="1800" i="1" dirty="0" smtClean="0"/>
              <a:t> on Knowledge and Data engineering., </a:t>
            </a:r>
            <a:r>
              <a:rPr lang="en-US" sz="1800" dirty="0" err="1" smtClean="0"/>
              <a:t>vol</a:t>
            </a:r>
            <a:r>
              <a:rPr lang="en-US" sz="1800" dirty="0" smtClean="0"/>
              <a:t> 26, no 1, January 2014.</a:t>
            </a:r>
          </a:p>
          <a:p>
            <a:endParaRPr lang="en-US" sz="1800" dirty="0" smtClean="0"/>
          </a:p>
        </p:txBody>
      </p:sp>
      <p:sp>
        <p:nvSpPr>
          <p:cNvPr id="4" name="Slide Number Placeholder 3"/>
          <p:cNvSpPr>
            <a:spLocks noGrp="1"/>
          </p:cNvSpPr>
          <p:nvPr>
            <p:ph type="sldNum" sz="quarter" idx="15"/>
          </p:nvPr>
        </p:nvSpPr>
        <p:spPr/>
        <p:txBody>
          <a:bodyPr/>
          <a:lstStyle/>
          <a:p>
            <a:fld id="{B6F15528-21DE-4FAA-801E-634DDDAF4B2B}" type="slidenum">
              <a:rPr lang="en-US" smtClean="0"/>
              <a:pPr/>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2286000"/>
            <a:ext cx="7467600" cy="1143000"/>
          </a:xfrm>
        </p:spPr>
        <p:txBody>
          <a:bodyPr/>
          <a:lstStyle/>
          <a:p>
            <a:r>
              <a:rPr lang="en-US" b="1" dirty="0" smtClean="0"/>
              <a:t>                     THANK  YOU !!</a:t>
            </a:r>
            <a:endParaRPr lang="en-US" b="1" dirty="0"/>
          </a:p>
        </p:txBody>
      </p:sp>
      <p:sp>
        <p:nvSpPr>
          <p:cNvPr id="4" name="Slide Number Placeholder 3"/>
          <p:cNvSpPr>
            <a:spLocks noGrp="1"/>
          </p:cNvSpPr>
          <p:nvPr>
            <p:ph type="sldNum" sz="quarter" idx="11"/>
          </p:nvPr>
        </p:nvSpPr>
        <p:spPr/>
        <p:txBody>
          <a:bodyPr/>
          <a:lstStyle/>
          <a:p>
            <a:fld id="{B6F15528-21DE-4FAA-801E-634DDDAF4B2B}" type="slidenum">
              <a:rPr lang="en-US" smtClean="0"/>
              <a:pPr/>
              <a:t>32</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754ED01-E2A0-4C1E-8E21-014B99041579}" type="slidenum">
              <a:rPr lang="en-US" smtClean="0"/>
              <a:pPr/>
              <a:t>4</a:t>
            </a:fld>
            <a:endParaRPr lang="en-US"/>
          </a:p>
        </p:txBody>
      </p:sp>
      <p:sp>
        <p:nvSpPr>
          <p:cNvPr id="3" name="TextBox 2"/>
          <p:cNvSpPr txBox="1"/>
          <p:nvPr/>
        </p:nvSpPr>
        <p:spPr>
          <a:xfrm>
            <a:off x="609600" y="2362200"/>
            <a:ext cx="8001000" cy="3416320"/>
          </a:xfrm>
          <a:prstGeom prst="rect">
            <a:avLst/>
          </a:prstGeom>
          <a:noFill/>
        </p:spPr>
        <p:txBody>
          <a:bodyPr wrap="square" rtlCol="0">
            <a:spAutoFit/>
          </a:bodyPr>
          <a:lstStyle/>
          <a:p>
            <a:pPr marL="342900" indent="-342900" algn="just">
              <a:buFont typeface="Wingdings" pitchFamily="2" charset="2"/>
              <a:buChar char="§"/>
            </a:pPr>
            <a:r>
              <a:rPr lang="en-US" sz="2400" b="1" dirty="0" smtClean="0"/>
              <a:t>Twitter </a:t>
            </a:r>
            <a:r>
              <a:rPr lang="en-US" sz="2400" b="1" dirty="0" smtClean="0"/>
              <a:t>allows you to interact with its data </a:t>
            </a:r>
            <a:r>
              <a:rPr lang="en-US" sz="2400" b="1" dirty="0" err="1" smtClean="0"/>
              <a:t>ie</a:t>
            </a:r>
            <a:r>
              <a:rPr lang="en-US" sz="2400" b="1" dirty="0" smtClean="0"/>
              <a:t> tweets &amp; several </a:t>
            </a:r>
            <a:r>
              <a:rPr lang="en-US" sz="2400" b="1" dirty="0" smtClean="0"/>
              <a:t>attributes </a:t>
            </a:r>
            <a:r>
              <a:rPr lang="en-US" sz="2400" b="1" dirty="0" smtClean="0"/>
              <a:t>about tweets using Twitter APIs. </a:t>
            </a:r>
            <a:endParaRPr lang="en-US" sz="2400" b="1" dirty="0" smtClean="0"/>
          </a:p>
          <a:p>
            <a:pPr algn="just"/>
            <a:endParaRPr lang="en-US" sz="2400" b="1" dirty="0" smtClean="0"/>
          </a:p>
          <a:p>
            <a:pPr marL="342900" indent="-342900" algn="just">
              <a:buFont typeface="Wingdings" pitchFamily="2" charset="2"/>
              <a:buChar char="§"/>
            </a:pPr>
            <a:r>
              <a:rPr lang="en-US" sz="2400" b="1" dirty="0" smtClean="0"/>
              <a:t>It </a:t>
            </a:r>
            <a:r>
              <a:rPr lang="en-US" sz="2400" b="1" dirty="0" smtClean="0"/>
              <a:t>is need to know a server side scripting language like </a:t>
            </a:r>
            <a:r>
              <a:rPr lang="en-US" sz="2400" b="1" dirty="0" err="1" smtClean="0"/>
              <a:t>php</a:t>
            </a:r>
            <a:r>
              <a:rPr lang="en-US" sz="2400" b="1" dirty="0" smtClean="0"/>
              <a:t>, python or ruby to make requests to twitter </a:t>
            </a:r>
            <a:r>
              <a:rPr lang="en-US" sz="2400" b="1" dirty="0" err="1" smtClean="0"/>
              <a:t>api</a:t>
            </a:r>
            <a:r>
              <a:rPr lang="en-US" sz="2400" b="1" dirty="0" smtClean="0"/>
              <a:t> and results would be in JSON format that can be easily read by your program.</a:t>
            </a:r>
            <a:endParaRPr lang="en-US" sz="2400" b="1" dirty="0"/>
          </a:p>
        </p:txBody>
      </p:sp>
      <p:sp>
        <p:nvSpPr>
          <p:cNvPr id="4" name="TextBox 3"/>
          <p:cNvSpPr txBox="1"/>
          <p:nvPr/>
        </p:nvSpPr>
        <p:spPr>
          <a:xfrm>
            <a:off x="2743200" y="838200"/>
            <a:ext cx="5334000" cy="646331"/>
          </a:xfrm>
          <a:prstGeom prst="rect">
            <a:avLst/>
          </a:prstGeom>
          <a:noFill/>
        </p:spPr>
        <p:txBody>
          <a:bodyPr wrap="square" rtlCol="0">
            <a:spAutoFit/>
          </a:bodyPr>
          <a:lstStyle/>
          <a:p>
            <a:pPr algn="ctr"/>
            <a:r>
              <a:rPr lang="en-US" sz="3600" dirty="0" smtClean="0">
                <a:latin typeface="Aharoni" pitchFamily="2" charset="-79"/>
                <a:cs typeface="Aharoni" pitchFamily="2" charset="-79"/>
              </a:rPr>
              <a:t>TWITTER API</a:t>
            </a:r>
            <a:endParaRPr lang="en-US" sz="3600" dirty="0">
              <a:latin typeface="Aharoni" pitchFamily="2" charset="-79"/>
              <a:cs typeface="Aharoni" pitchFamily="2" charset="-79"/>
            </a:endParaRPr>
          </a:p>
        </p:txBody>
      </p:sp>
      <p:pic>
        <p:nvPicPr>
          <p:cNvPr id="5" name="Picture 4" descr="download.jpg"/>
          <p:cNvPicPr>
            <a:picLocks noChangeAspect="1"/>
          </p:cNvPicPr>
          <p:nvPr/>
        </p:nvPicPr>
        <p:blipFill>
          <a:blip r:embed="rId2" cstate="print"/>
          <a:stretch>
            <a:fillRect/>
          </a:stretch>
        </p:blipFill>
        <p:spPr>
          <a:xfrm>
            <a:off x="762000" y="0"/>
            <a:ext cx="2143125" cy="214312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2754ED01-E2A0-4C1E-8E21-014B99041579}" type="slidenum">
              <a:rPr lang="en-US" smtClean="0"/>
              <a:pPr/>
              <a:t>5</a:t>
            </a:fld>
            <a:endParaRPr lang="en-US"/>
          </a:p>
        </p:txBody>
      </p:sp>
      <p:sp>
        <p:nvSpPr>
          <p:cNvPr id="3" name="TextBox 2"/>
          <p:cNvSpPr txBox="1"/>
          <p:nvPr/>
        </p:nvSpPr>
        <p:spPr>
          <a:xfrm>
            <a:off x="533400" y="457200"/>
            <a:ext cx="6705600" cy="707886"/>
          </a:xfrm>
          <a:prstGeom prst="rect">
            <a:avLst/>
          </a:prstGeom>
          <a:noFill/>
        </p:spPr>
        <p:txBody>
          <a:bodyPr wrap="square" rtlCol="0">
            <a:spAutoFit/>
          </a:bodyPr>
          <a:lstStyle/>
          <a:p>
            <a:r>
              <a:rPr lang="en-US" sz="4000" dirty="0" smtClean="0">
                <a:latin typeface="Bauhaus 93" pitchFamily="82" charset="0"/>
              </a:rPr>
              <a:t>QUESTIONS??</a:t>
            </a:r>
            <a:endParaRPr lang="en-US" sz="4000" dirty="0">
              <a:latin typeface="Bauhaus 93" pitchFamily="82" charset="0"/>
            </a:endParaRPr>
          </a:p>
        </p:txBody>
      </p:sp>
      <p:sp>
        <p:nvSpPr>
          <p:cNvPr id="14" name="Rectangle 13"/>
          <p:cNvSpPr/>
          <p:nvPr/>
        </p:nvSpPr>
        <p:spPr>
          <a:xfrm rot="20899713">
            <a:off x="1039594" y="773483"/>
            <a:ext cx="7315200" cy="533400"/>
          </a:xfrm>
          <a:prstGeom prst="rect">
            <a:avLst/>
          </a:prstGeom>
          <a:solidFill>
            <a:schemeClr val="accent2">
              <a:lumMod val="40000"/>
              <a:lumOff val="60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Tweets related to Women Education and Employment ???</a:t>
            </a:r>
            <a:endParaRPr lang="en-US" b="1" dirty="0">
              <a:solidFill>
                <a:schemeClr val="tx1"/>
              </a:solidFill>
            </a:endParaRPr>
          </a:p>
        </p:txBody>
      </p:sp>
      <p:sp>
        <p:nvSpPr>
          <p:cNvPr id="15" name="Rectangle 14"/>
          <p:cNvSpPr/>
          <p:nvPr/>
        </p:nvSpPr>
        <p:spPr>
          <a:xfrm rot="20250548">
            <a:off x="208170" y="2089384"/>
            <a:ext cx="2895600" cy="1019747"/>
          </a:xfrm>
          <a:prstGeom prst="rect">
            <a:avLst/>
          </a:prstGeom>
          <a:solidFill>
            <a:schemeClr val="accent3">
              <a:lumMod val="60000"/>
              <a:lumOff val="40000"/>
            </a:schemeClr>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Percentage of educated and employed women in INDIA?? </a:t>
            </a:r>
            <a:endParaRPr lang="en-US" b="1" dirty="0">
              <a:solidFill>
                <a:schemeClr val="tx1"/>
              </a:solidFill>
            </a:endParaRPr>
          </a:p>
        </p:txBody>
      </p:sp>
      <p:sp>
        <p:nvSpPr>
          <p:cNvPr id="16" name="Rectangle 15"/>
          <p:cNvSpPr/>
          <p:nvPr/>
        </p:nvSpPr>
        <p:spPr>
          <a:xfrm rot="386126">
            <a:off x="3980958" y="1723454"/>
            <a:ext cx="4953000" cy="609600"/>
          </a:xfrm>
          <a:prstGeom prst="rect">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Comparison with States in Women’s Education</a:t>
            </a:r>
            <a:endParaRPr lang="en-US" dirty="0">
              <a:solidFill>
                <a:schemeClr val="tx1"/>
              </a:solidFill>
            </a:endParaRPr>
          </a:p>
        </p:txBody>
      </p:sp>
      <p:sp>
        <p:nvSpPr>
          <p:cNvPr id="17" name="Rectangle 16"/>
          <p:cNvSpPr/>
          <p:nvPr/>
        </p:nvSpPr>
        <p:spPr>
          <a:xfrm rot="21130584">
            <a:off x="2144363" y="2657750"/>
            <a:ext cx="4373630" cy="457200"/>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Does employment empower women??</a:t>
            </a:r>
            <a:endParaRPr lang="en-US" dirty="0"/>
          </a:p>
        </p:txBody>
      </p:sp>
      <p:sp>
        <p:nvSpPr>
          <p:cNvPr id="18" name="Rectangle 17"/>
          <p:cNvSpPr/>
          <p:nvPr/>
        </p:nvSpPr>
        <p:spPr>
          <a:xfrm rot="20936063">
            <a:off x="4513630" y="2981131"/>
            <a:ext cx="4124065" cy="585285"/>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What are the implications on women's employment prospects?</a:t>
            </a:r>
            <a:r>
              <a:rPr lang="en-US" dirty="0" smtClean="0"/>
              <a:t> </a:t>
            </a:r>
            <a:endParaRPr lang="en-US" dirty="0"/>
          </a:p>
        </p:txBody>
      </p:sp>
      <p:sp>
        <p:nvSpPr>
          <p:cNvPr id="19" name="Rectangle 18"/>
          <p:cNvSpPr/>
          <p:nvPr/>
        </p:nvSpPr>
        <p:spPr>
          <a:xfrm rot="339017">
            <a:off x="45738" y="3808878"/>
            <a:ext cx="4678132" cy="1159953"/>
          </a:xfrm>
          <a:prstGeom prst="rect">
            <a:avLst/>
          </a:prstGeom>
          <a:solidFill>
            <a:schemeClr val="accent6">
              <a:lumMod val="60000"/>
              <a:lumOff val="4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What initiatives have proven successful in helping women and girls transition from school/training to work?</a:t>
            </a:r>
            <a:endParaRPr lang="en-US" b="1" dirty="0">
              <a:solidFill>
                <a:schemeClr val="tx1"/>
              </a:solidFill>
            </a:endParaRPr>
          </a:p>
        </p:txBody>
      </p:sp>
      <p:sp>
        <p:nvSpPr>
          <p:cNvPr id="20" name="Rectangle 19"/>
          <p:cNvSpPr/>
          <p:nvPr/>
        </p:nvSpPr>
        <p:spPr>
          <a:xfrm rot="20898096">
            <a:off x="26011" y="5603731"/>
            <a:ext cx="4933741" cy="76200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What types of non-formal education and training do women and girls participate in? </a:t>
            </a:r>
            <a:endParaRPr lang="en-US" dirty="0">
              <a:solidFill>
                <a:schemeClr val="tx1"/>
              </a:solidFill>
            </a:endParaRPr>
          </a:p>
        </p:txBody>
      </p:sp>
      <p:sp>
        <p:nvSpPr>
          <p:cNvPr id="21" name="Rectangle 20"/>
          <p:cNvSpPr/>
          <p:nvPr/>
        </p:nvSpPr>
        <p:spPr>
          <a:xfrm rot="592022">
            <a:off x="5074410" y="4301287"/>
            <a:ext cx="4027560" cy="838200"/>
          </a:xfrm>
          <a:prstGeom prst="rect">
            <a:avLst/>
          </a:prstGeom>
          <a:gradFill flip="none" rotWithShape="1">
            <a:gsLst>
              <a:gs pos="0">
                <a:srgbClr val="FF0000">
                  <a:tint val="66000"/>
                  <a:satMod val="160000"/>
                </a:srgbClr>
              </a:gs>
              <a:gs pos="50000">
                <a:srgbClr val="FF0000">
                  <a:tint val="44500"/>
                  <a:satMod val="160000"/>
                </a:srgbClr>
              </a:gs>
              <a:gs pos="100000">
                <a:srgbClr val="FF0000">
                  <a:tint val="23500"/>
                  <a:satMod val="160000"/>
                </a:srgbClr>
              </a:gs>
            </a:gsLst>
            <a:lin ang="8100000" scaled="1"/>
            <a:tileRect/>
          </a:gra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What about institutional efforts on gender equality and employment?</a:t>
            </a:r>
            <a:endParaRPr lang="en-US" b="1" dirty="0">
              <a:solidFill>
                <a:schemeClr val="tx1"/>
              </a:solidFill>
            </a:endParaRPr>
          </a:p>
        </p:txBody>
      </p:sp>
      <p:sp>
        <p:nvSpPr>
          <p:cNvPr id="22" name="Rectangle 21"/>
          <p:cNvSpPr/>
          <p:nvPr/>
        </p:nvSpPr>
        <p:spPr>
          <a:xfrm rot="437926">
            <a:off x="5133399" y="5654135"/>
            <a:ext cx="3884118" cy="688505"/>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tx1"/>
                </a:solidFill>
              </a:rPr>
              <a:t>What about women employment after marriage?</a:t>
            </a:r>
            <a:endParaRPr lang="en-US" b="1" dirty="0">
              <a:solidFill>
                <a:schemeClr val="tx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ox(in)">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checkerboard(across)">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amond(in)">
                                      <p:cBhvr>
                                        <p:cTn id="22" dur="20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dissolve">
                                      <p:cBhvr>
                                        <p:cTn id="33" dur="500"/>
                                        <p:tgtEl>
                                          <p:spTgt spid="21"/>
                                        </p:tgtEl>
                                      </p:cBhvr>
                                    </p:animEffect>
                                  </p:childTnLst>
                                </p:cTn>
                              </p:par>
                            </p:childTnLst>
                          </p:cTn>
                        </p:par>
                      </p:childTnLst>
                    </p:cTn>
                  </p:par>
                  <p:par>
                    <p:cTn id="34" fill="hold">
                      <p:stCondLst>
                        <p:cond delay="indefinite"/>
                      </p:stCondLst>
                      <p:childTnLst>
                        <p:par>
                          <p:cTn id="35" fill="hold">
                            <p:stCondLst>
                              <p:cond delay="0"/>
                            </p:stCondLst>
                            <p:childTnLst>
                              <p:par>
                                <p:cTn id="36" presetID="18" presetClass="entr" presetSubtype="12"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strips(downLeft)">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21" presetClass="entr" presetSubtype="4"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heel(4)">
                                      <p:cBhvr>
                                        <p:cTn id="43" dur="20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down)">
                                      <p:cBhvr>
                                        <p:cTn id="4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P spid="19" grpId="0" animBg="1"/>
      <p:bldP spid="20" grpId="0" animBg="1"/>
      <p:bldP spid="21" grpId="0" animBg="1"/>
      <p:bldP spid="2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467600" cy="808038"/>
          </a:xfrm>
        </p:spPr>
        <p:txBody>
          <a:bodyPr/>
          <a:lstStyle/>
          <a:p>
            <a:r>
              <a:rPr lang="en-US" dirty="0" smtClean="0"/>
              <a:t>                       </a:t>
            </a:r>
            <a:r>
              <a:rPr lang="en-US" b="1" dirty="0" smtClean="0"/>
              <a:t>TOOL USED</a:t>
            </a:r>
            <a:endParaRPr lang="en-US" b="1" dirty="0"/>
          </a:p>
        </p:txBody>
      </p:sp>
      <p:sp>
        <p:nvSpPr>
          <p:cNvPr id="3" name="Content Placeholder 2"/>
          <p:cNvSpPr>
            <a:spLocks noGrp="1"/>
          </p:cNvSpPr>
          <p:nvPr>
            <p:ph sz="quarter" idx="1"/>
          </p:nvPr>
        </p:nvSpPr>
        <p:spPr>
          <a:xfrm>
            <a:off x="457200" y="1143000"/>
            <a:ext cx="8305800" cy="5486400"/>
          </a:xfrm>
        </p:spPr>
        <p:txBody>
          <a:bodyPr>
            <a:normAutofit/>
          </a:bodyPr>
          <a:lstStyle/>
          <a:p>
            <a:pPr marL="0" indent="0" algn="just">
              <a:buNone/>
            </a:pPr>
            <a:r>
              <a:rPr lang="en-US" sz="3000" b="1" dirty="0" smtClean="0">
                <a:solidFill>
                  <a:srgbClr val="C00000"/>
                </a:solidFill>
                <a:latin typeface="Arial Black" pitchFamily="34" charset="0"/>
              </a:rPr>
              <a:t> </a:t>
            </a:r>
            <a:r>
              <a:rPr lang="en-US" sz="3000" b="1" u="sng" dirty="0" smtClean="0">
                <a:solidFill>
                  <a:srgbClr val="C00000"/>
                </a:solidFill>
                <a:latin typeface="Calibri" pitchFamily="34" charset="0"/>
              </a:rPr>
              <a:t>TWEEPY </a:t>
            </a:r>
            <a:r>
              <a:rPr lang="en-US" sz="3000" b="1" u="sng" dirty="0" smtClean="0">
                <a:solidFill>
                  <a:schemeClr val="bg1">
                    <a:lumMod val="95000"/>
                    <a:lumOff val="5000"/>
                  </a:schemeClr>
                </a:solidFill>
                <a:latin typeface="Calibri" pitchFamily="34" charset="0"/>
              </a:rPr>
              <a:t>P</a:t>
            </a:r>
            <a:r>
              <a:rPr lang="en-US" sz="3000" b="1" dirty="0" smtClean="0">
                <a:solidFill>
                  <a:schemeClr val="bg1">
                    <a:lumMod val="95000"/>
                    <a:lumOff val="5000"/>
                  </a:schemeClr>
                </a:solidFill>
                <a:latin typeface="Calibri" pitchFamily="34" charset="0"/>
              </a:rPr>
              <a:t>YTHON </a:t>
            </a:r>
          </a:p>
          <a:p>
            <a:pPr algn="just"/>
            <a:r>
              <a:rPr lang="en-US" b="1" dirty="0" err="1" smtClean="0">
                <a:latin typeface="Calibri" pitchFamily="34" charset="0"/>
              </a:rPr>
              <a:t>Tweepy</a:t>
            </a:r>
            <a:r>
              <a:rPr lang="en-US" b="1" dirty="0" smtClean="0">
                <a:latin typeface="Calibri" pitchFamily="34" charset="0"/>
              </a:rPr>
              <a:t> is open-sourced, hosted on </a:t>
            </a:r>
            <a:r>
              <a:rPr lang="en-US" b="1" dirty="0" err="1" smtClean="0">
                <a:latin typeface="Calibri" pitchFamily="34" charset="0"/>
                <a:hlinkClick r:id="rId2" tooltip="Tweepy - Twitter for Python"/>
              </a:rPr>
              <a:t>GitHub</a:t>
            </a:r>
            <a:r>
              <a:rPr lang="en-US" b="1" dirty="0" smtClean="0">
                <a:latin typeface="Calibri" pitchFamily="34" charset="0"/>
              </a:rPr>
              <a:t> and enables Python to communicate with Twitter platform and use its API.</a:t>
            </a:r>
          </a:p>
          <a:p>
            <a:pPr algn="just"/>
            <a:r>
              <a:rPr lang="en-US" b="1" dirty="0" err="1" smtClean="0">
                <a:latin typeface="Calibri" pitchFamily="34" charset="0"/>
              </a:rPr>
              <a:t>Tweepy</a:t>
            </a:r>
            <a:r>
              <a:rPr lang="en-US" b="1" dirty="0" smtClean="0">
                <a:latin typeface="Calibri" pitchFamily="34" charset="0"/>
              </a:rPr>
              <a:t> supports accessing Twitter via Basic Authentication and the newer method, </a:t>
            </a:r>
            <a:r>
              <a:rPr lang="en-US" b="1" dirty="0" err="1" smtClean="0">
                <a:latin typeface="Calibri" pitchFamily="34" charset="0"/>
              </a:rPr>
              <a:t>OAuth</a:t>
            </a:r>
            <a:r>
              <a:rPr lang="en-US" b="1" dirty="0" smtClean="0">
                <a:latin typeface="Calibri" pitchFamily="34" charset="0"/>
              </a:rPr>
              <a:t>.</a:t>
            </a:r>
          </a:p>
          <a:p>
            <a:pPr algn="just"/>
            <a:r>
              <a:rPr lang="en-US" b="1" dirty="0" smtClean="0">
                <a:latin typeface="Calibri" pitchFamily="34" charset="0"/>
              </a:rPr>
              <a:t>Twitter has stopped accepting Basic Authentication so </a:t>
            </a:r>
            <a:r>
              <a:rPr lang="en-US" b="1" dirty="0" err="1" smtClean="0">
                <a:latin typeface="Calibri" pitchFamily="34" charset="0"/>
              </a:rPr>
              <a:t>OAuth</a:t>
            </a:r>
            <a:r>
              <a:rPr lang="en-US" b="1" dirty="0" smtClean="0">
                <a:latin typeface="Calibri" pitchFamily="34" charset="0"/>
              </a:rPr>
              <a:t> is now the only way to use the Twitter API.</a:t>
            </a:r>
          </a:p>
          <a:p>
            <a:pPr algn="just"/>
            <a:r>
              <a:rPr lang="en-US" b="1" dirty="0" smtClean="0">
                <a:latin typeface="Calibri" pitchFamily="34" charset="0"/>
              </a:rPr>
              <a:t> The main difference between Basic and </a:t>
            </a:r>
            <a:r>
              <a:rPr lang="en-US" b="1" dirty="0" err="1" smtClean="0">
                <a:latin typeface="Calibri" pitchFamily="34" charset="0"/>
              </a:rPr>
              <a:t>OAuth</a:t>
            </a:r>
            <a:r>
              <a:rPr lang="en-US" b="1" dirty="0" smtClean="0">
                <a:latin typeface="Calibri" pitchFamily="34" charset="0"/>
              </a:rPr>
              <a:t> authentication are the consumer and access keys. With Basic Authentication, it was possible to provide a username and password and access the API.</a:t>
            </a:r>
          </a:p>
          <a:p>
            <a:pPr algn="just"/>
            <a:endParaRPr lang="en-US" dirty="0">
              <a:latin typeface="Calibri" pitchFamily="34" charset="0"/>
            </a:endParaRPr>
          </a:p>
        </p:txBody>
      </p:sp>
      <p:sp>
        <p:nvSpPr>
          <p:cNvPr id="4" name="Slide Number Placeholder 3"/>
          <p:cNvSpPr>
            <a:spLocks noGrp="1"/>
          </p:cNvSpPr>
          <p:nvPr>
            <p:ph type="sldNum" sz="quarter" idx="15"/>
          </p:nvPr>
        </p:nvSpPr>
        <p:spPr/>
        <p:txBody>
          <a:bodyPr/>
          <a:lstStyle/>
          <a:p>
            <a:fld id="{B6F15528-21DE-4FAA-801E-634DDDAF4B2B}" type="slidenum">
              <a:rPr lang="en-US" smtClean="0"/>
              <a:pPr/>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304800"/>
            <a:ext cx="7467600" cy="731838"/>
          </a:xfrm>
        </p:spPr>
        <p:txBody>
          <a:bodyPr/>
          <a:lstStyle/>
          <a:p>
            <a:pPr algn="ctr"/>
            <a:r>
              <a:rPr lang="en-US" b="1" dirty="0" smtClean="0"/>
              <a:t>EXTRACTION  BY USING TWEEPY</a:t>
            </a:r>
            <a:endParaRPr lang="en-US" b="1" dirty="0"/>
          </a:p>
        </p:txBody>
      </p:sp>
      <p:sp>
        <p:nvSpPr>
          <p:cNvPr id="3" name="Content Placeholder 2"/>
          <p:cNvSpPr>
            <a:spLocks noGrp="1"/>
          </p:cNvSpPr>
          <p:nvPr>
            <p:ph sz="quarter" idx="1"/>
          </p:nvPr>
        </p:nvSpPr>
        <p:spPr>
          <a:xfrm>
            <a:off x="457200" y="1219200"/>
            <a:ext cx="7924800" cy="5254752"/>
          </a:xfrm>
        </p:spPr>
        <p:txBody>
          <a:bodyPr>
            <a:normAutofit/>
          </a:bodyPr>
          <a:lstStyle/>
          <a:p>
            <a:pPr algn="just">
              <a:buFont typeface="Wingdings" pitchFamily="2" charset="2"/>
              <a:buChar char="§"/>
            </a:pPr>
            <a:r>
              <a:rPr lang="en-US" dirty="0" smtClean="0">
                <a:solidFill>
                  <a:schemeClr val="bg1">
                    <a:lumMod val="95000"/>
                    <a:lumOff val="5000"/>
                  </a:schemeClr>
                </a:solidFill>
                <a:latin typeface="Calibri" pitchFamily="34" charset="0"/>
              </a:rPr>
              <a:t> </a:t>
            </a:r>
            <a:r>
              <a:rPr lang="en-US" b="1" dirty="0" smtClean="0">
                <a:solidFill>
                  <a:schemeClr val="tx2">
                    <a:lumMod val="50000"/>
                  </a:schemeClr>
                </a:solidFill>
                <a:latin typeface="Calibri" pitchFamily="34" charset="0"/>
              </a:rPr>
              <a:t>Install the </a:t>
            </a:r>
            <a:r>
              <a:rPr lang="en-US" b="1" dirty="0" err="1" smtClean="0">
                <a:solidFill>
                  <a:schemeClr val="tx2">
                    <a:lumMod val="50000"/>
                  </a:schemeClr>
                </a:solidFill>
                <a:latin typeface="Calibri" pitchFamily="34" charset="0"/>
              </a:rPr>
              <a:t>tweepy</a:t>
            </a:r>
            <a:r>
              <a:rPr lang="en-US" b="1" dirty="0" smtClean="0">
                <a:solidFill>
                  <a:schemeClr val="tx2">
                    <a:lumMod val="50000"/>
                  </a:schemeClr>
                </a:solidFill>
                <a:latin typeface="Calibri" pitchFamily="34" charset="0"/>
              </a:rPr>
              <a:t> python for importing the necessary methods from twitter library.</a:t>
            </a:r>
          </a:p>
          <a:p>
            <a:pPr algn="just">
              <a:buFont typeface="Wingdings" pitchFamily="2" charset="2"/>
              <a:buChar char="§"/>
            </a:pPr>
            <a:endParaRPr lang="en-US" b="1" dirty="0">
              <a:solidFill>
                <a:schemeClr val="tx2">
                  <a:lumMod val="50000"/>
                </a:schemeClr>
              </a:solidFill>
              <a:latin typeface="Calibri" pitchFamily="34" charset="0"/>
            </a:endParaRPr>
          </a:p>
          <a:p>
            <a:pPr algn="just">
              <a:buFont typeface="Wingdings" pitchFamily="2" charset="2"/>
              <a:buChar char="§"/>
            </a:pPr>
            <a:r>
              <a:rPr lang="en-US" b="1" dirty="0" smtClean="0">
                <a:solidFill>
                  <a:schemeClr val="tx2">
                    <a:lumMod val="50000"/>
                  </a:schemeClr>
                </a:solidFill>
                <a:latin typeface="Calibri" pitchFamily="34" charset="0"/>
              </a:rPr>
              <a:t>Implement the configuration keys on the notepad and save the file in the </a:t>
            </a:r>
            <a:r>
              <a:rPr lang="en-US" b="1" dirty="0" err="1" smtClean="0">
                <a:solidFill>
                  <a:schemeClr val="tx2">
                    <a:lumMod val="50000"/>
                  </a:schemeClr>
                </a:solidFill>
                <a:latin typeface="Calibri" pitchFamily="34" charset="0"/>
              </a:rPr>
              <a:t>config</a:t>
            </a:r>
            <a:r>
              <a:rPr lang="en-US" b="1" dirty="0" smtClean="0">
                <a:solidFill>
                  <a:schemeClr val="tx2">
                    <a:lumMod val="50000"/>
                  </a:schemeClr>
                </a:solidFill>
                <a:latin typeface="Calibri" pitchFamily="34" charset="0"/>
              </a:rPr>
              <a:t> folder:</a:t>
            </a:r>
          </a:p>
          <a:p>
            <a:pPr algn="just">
              <a:buFont typeface="Wingdings" pitchFamily="2" charset="2"/>
              <a:buChar char="§"/>
            </a:pPr>
            <a:endParaRPr lang="en-US" b="1" dirty="0">
              <a:solidFill>
                <a:schemeClr val="tx2">
                  <a:lumMod val="50000"/>
                </a:schemeClr>
              </a:solidFill>
              <a:latin typeface="Calibri" pitchFamily="34" charset="0"/>
            </a:endParaRPr>
          </a:p>
          <a:p>
            <a:pPr algn="just">
              <a:buFont typeface="Wingdings" pitchFamily="2" charset="2"/>
              <a:buChar char="§"/>
            </a:pPr>
            <a:r>
              <a:rPr lang="en-US" b="1" dirty="0" smtClean="0">
                <a:solidFill>
                  <a:schemeClr val="tx2">
                    <a:lumMod val="50000"/>
                  </a:schemeClr>
                </a:solidFill>
                <a:latin typeface="Calibri" pitchFamily="34" charset="0"/>
              </a:rPr>
              <a:t> Execute the following command on the terminal and saving the extracted tweets on data.txt : </a:t>
            </a:r>
          </a:p>
          <a:p>
            <a:pPr algn="just">
              <a:buNone/>
            </a:pPr>
            <a:endParaRPr lang="en-US" b="1" dirty="0" smtClean="0">
              <a:solidFill>
                <a:schemeClr val="tx2">
                  <a:lumMod val="50000"/>
                </a:schemeClr>
              </a:solidFill>
              <a:latin typeface="Calibri" pitchFamily="34" charset="0"/>
            </a:endParaRPr>
          </a:p>
          <a:p>
            <a:pPr algn="just">
              <a:buNone/>
            </a:pPr>
            <a:r>
              <a:rPr lang="en-US" b="1" dirty="0" smtClean="0">
                <a:solidFill>
                  <a:schemeClr val="tx2">
                    <a:lumMod val="50000"/>
                  </a:schemeClr>
                </a:solidFill>
                <a:latin typeface="Calibri" pitchFamily="34" charset="0"/>
              </a:rPr>
              <a:t>    </a:t>
            </a:r>
          </a:p>
          <a:p>
            <a:pPr algn="just"/>
            <a:endParaRPr lang="en-US" dirty="0">
              <a:latin typeface="Calibri" pitchFamily="34" charset="0"/>
            </a:endParaRPr>
          </a:p>
        </p:txBody>
      </p:sp>
      <p:sp>
        <p:nvSpPr>
          <p:cNvPr id="4" name="Rectangle 3"/>
          <p:cNvSpPr/>
          <p:nvPr/>
        </p:nvSpPr>
        <p:spPr>
          <a:xfrm>
            <a:off x="1143000" y="5029200"/>
            <a:ext cx="6096000" cy="762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bg1">
                    <a:lumMod val="95000"/>
                    <a:lumOff val="5000"/>
                  </a:schemeClr>
                </a:solidFill>
                <a:latin typeface="Calibri" pitchFamily="34" charset="0"/>
              </a:rPr>
              <a:t> </a:t>
            </a:r>
            <a:r>
              <a:rPr lang="en-US" sz="2400" b="1" dirty="0" smtClean="0">
                <a:solidFill>
                  <a:srgbClr val="7030A0"/>
                </a:solidFill>
                <a:latin typeface="Calibri" pitchFamily="34" charset="0"/>
              </a:rPr>
              <a:t>python twitterstreamingapi.py &gt; data.txt  </a:t>
            </a:r>
          </a:p>
        </p:txBody>
      </p:sp>
      <p:sp>
        <p:nvSpPr>
          <p:cNvPr id="5" name="Slide Number Placeholder 4"/>
          <p:cNvSpPr>
            <a:spLocks noGrp="1"/>
          </p:cNvSpPr>
          <p:nvPr>
            <p:ph type="sldNum" sz="quarter" idx="15"/>
          </p:nvPr>
        </p:nvSpPr>
        <p:spPr/>
        <p:txBody>
          <a:bodyPr/>
          <a:lstStyle/>
          <a:p>
            <a:fld id="{B6F15528-21DE-4FAA-801E-634DDDAF4B2B}" type="slidenum">
              <a:rPr lang="en-US" smtClean="0"/>
              <a:pPr/>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347663" y="762001"/>
            <a:ext cx="8448675" cy="57150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304800" y="457201"/>
            <a:ext cx="8458200" cy="6019800"/>
          </a:xfrm>
          <a:prstGeom prst="rect">
            <a:avLst/>
          </a:prstGeom>
          <a:noFill/>
          <a:ln w="9525">
            <a:noFill/>
            <a:miter lim="800000"/>
            <a:headEnd/>
            <a:tailEnd/>
          </a:ln>
          <a:effectLst/>
        </p:spPr>
      </p:pic>
      <p:sp>
        <p:nvSpPr>
          <p:cNvPr id="3" name="Slide Number Placeholder 2"/>
          <p:cNvSpPr>
            <a:spLocks noGrp="1"/>
          </p:cNvSpPr>
          <p:nvPr>
            <p:ph type="sldNum" sz="quarter" idx="12"/>
          </p:nvPr>
        </p:nvSpPr>
        <p:spPr/>
        <p:txBody>
          <a:bodyPr/>
          <a:lstStyle/>
          <a:p>
            <a:fld id="{B6F15528-21DE-4FAA-801E-634DDDAF4B2B}" type="slidenum">
              <a:rPr lang="en-US" smtClean="0"/>
              <a:pPr/>
              <a:t>9</a:t>
            </a:fld>
            <a:endParaRPr lang="en-US"/>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el">
  <a:themeElements>
    <a:clrScheme name="Oriel">
      <a:dk1>
        <a:sysClr val="windowText" lastClr="000000"/>
      </a:dk1>
      <a:lt1>
        <a:sysClr val="window" lastClr="FFFFFF"/>
      </a:lt1>
      <a:dk2>
        <a:srgbClr val="575F6D"/>
      </a:dk2>
      <a:lt2>
        <a:srgbClr val="FFF39D"/>
      </a:lt2>
      <a:accent1>
        <a:srgbClr val="FE8637"/>
      </a:accent1>
      <a:accent2>
        <a:srgbClr val="7598D9"/>
      </a:accent2>
      <a:accent3>
        <a:srgbClr val="B32C16"/>
      </a:accent3>
      <a:accent4>
        <a:srgbClr val="F5CD2D"/>
      </a:accent4>
      <a:accent5>
        <a:srgbClr val="AEBAD5"/>
      </a:accent5>
      <a:accent6>
        <a:srgbClr val="777C84"/>
      </a:accent6>
      <a:hlink>
        <a:srgbClr val="D2611C"/>
      </a:hlink>
      <a:folHlink>
        <a:srgbClr val="3B435B"/>
      </a:folHlink>
    </a:clrScheme>
    <a:fontScheme name="Oriel">
      <a:majorFont>
        <a:latin typeface="Century Schoolbook"/>
        <a:ea typeface=""/>
        <a:cs typeface=""/>
        <a:font script="Jpan" typeface="ＭＳ Ｐ明朝"/>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entury Schoolbook"/>
        <a:ea typeface=""/>
        <a:cs typeface=""/>
        <a:font script="Jpan" typeface="ＭＳ Ｐ明朝"/>
        <a:font script="Hang" typeface="휴먼매직체"/>
        <a:font script="Hans" typeface="宋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riel">
      <a:fillStyleLst>
        <a:solidFill>
          <a:schemeClr val="phClr"/>
        </a:solidFill>
        <a:gradFill rotWithShape="1">
          <a:gsLst>
            <a:gs pos="0">
              <a:schemeClr val="phClr">
                <a:tint val="35000"/>
                <a:satMod val="260000"/>
              </a:schemeClr>
            </a:gs>
            <a:gs pos="30000">
              <a:schemeClr val="phClr">
                <a:tint val="38000"/>
                <a:satMod val="260000"/>
              </a:schemeClr>
            </a:gs>
            <a:gs pos="75000">
              <a:schemeClr val="phClr">
                <a:tint val="55000"/>
                <a:satMod val="255000"/>
              </a:schemeClr>
            </a:gs>
            <a:gs pos="100000">
              <a:schemeClr val="phClr">
                <a:tint val="70000"/>
                <a:satMod val="255000"/>
              </a:schemeClr>
            </a:gs>
          </a:gsLst>
          <a:path path="circle">
            <a:fillToRect l="5000" t="100000" r="120000" b="10000"/>
          </a:path>
        </a:gradFill>
        <a:gradFill rotWithShape="1">
          <a:gsLst>
            <a:gs pos="0">
              <a:schemeClr val="phClr">
                <a:shade val="63000"/>
                <a:satMod val="165000"/>
              </a:schemeClr>
            </a:gs>
            <a:gs pos="30000">
              <a:schemeClr val="phClr">
                <a:shade val="58000"/>
                <a:satMod val="165000"/>
              </a:schemeClr>
            </a:gs>
            <a:gs pos="75000">
              <a:schemeClr val="phClr">
                <a:shade val="30000"/>
                <a:satMod val="175000"/>
              </a:schemeClr>
            </a:gs>
            <a:gs pos="100000">
              <a:schemeClr val="phClr">
                <a:shade val="15000"/>
                <a:satMod val="175000"/>
              </a:schemeClr>
            </a:gs>
          </a:gsLst>
          <a:path path="circle">
            <a:fillToRect l="5000" t="100000" r="120000" b="10000"/>
          </a:path>
        </a:gradFill>
      </a:fillStyleLst>
      <a:lnStyleLst>
        <a:ln w="12700" cap="flat" cmpd="sng" algn="ctr">
          <a:solidFill>
            <a:schemeClr val="phClr">
              <a:shade val="70000"/>
              <a:satMod val="150000"/>
            </a:schemeClr>
          </a:solidFill>
          <a:prstDash val="solid"/>
        </a:ln>
        <a:ln w="25400" cap="flat" cmpd="sng" algn="ctr">
          <a:solidFill>
            <a:schemeClr val="phClr"/>
          </a:solidFill>
          <a:prstDash val="solid"/>
        </a:ln>
        <a:ln w="34925" cap="flat" cmpd="sng" algn="ctr">
          <a:solidFill>
            <a:schemeClr val="phClr"/>
          </a:solidFill>
          <a:prstDash val="solid"/>
        </a:ln>
      </a:lnStyleLst>
      <a:effectStyleLst>
        <a:effectStyle>
          <a:effectLst>
            <a:outerShdw blurRad="50800" dist="25000" dir="5400000" rotWithShape="0">
              <a:srgbClr val="000000">
                <a:alpha val="40000"/>
              </a:srgbClr>
            </a:outerShdw>
          </a:effectLst>
        </a:effectStyle>
        <a:effectStyle>
          <a:effectLst>
            <a:outerShdw blurRad="50800" dist="20000" dir="5400000" rotWithShape="0">
              <a:srgbClr val="000000">
                <a:alpha val="42000"/>
              </a:srgbClr>
            </a:outerShdw>
          </a:effectLst>
        </a:effectStyle>
        <a:effectStyle>
          <a:effectLst>
            <a:outerShdw blurRad="50800" dist="20000" dir="5400000" rotWithShape="0">
              <a:srgbClr val="000000">
                <a:alpha val="42000"/>
              </a:srgbClr>
            </a:outerShdw>
          </a:effectLst>
          <a:scene3d>
            <a:camera prst="orthographicFront">
              <a:rot lat="0" lon="0" rev="0"/>
            </a:camera>
            <a:lightRig rig="balanced" dir="t">
              <a:rot lat="0" lon="0" rev="0"/>
            </a:lightRig>
          </a:scene3d>
          <a:sp3d>
            <a:bevelT w="47625" h="69850"/>
            <a:contourClr>
              <a:schemeClr val="lt1"/>
            </a:contourClr>
          </a:sp3d>
        </a:effectStyle>
      </a:effectStyleLst>
      <a:bgFillStyleLst>
        <a:solidFill>
          <a:schemeClr val="phClr"/>
        </a:solidFill>
        <a:gradFill rotWithShape="1">
          <a:gsLst>
            <a:gs pos="0">
              <a:schemeClr val="phClr">
                <a:shade val="58000"/>
                <a:satMod val="125000"/>
              </a:schemeClr>
            </a:gs>
            <a:gs pos="40000">
              <a:schemeClr val="phClr">
                <a:tint val="90000"/>
                <a:shade val="90000"/>
                <a:satMod val="120000"/>
              </a:schemeClr>
            </a:gs>
            <a:gs pos="100000">
              <a:schemeClr val="phClr">
                <a:tint val="50000"/>
              </a:schemeClr>
            </a:gs>
          </a:gsLst>
          <a:lin ang="16200000" scaled="1"/>
        </a:gradFill>
        <a:blipFill>
          <a:blip xmlns:r="http://schemas.openxmlformats.org/officeDocument/2006/relationships" r:embed="rId1">
            <a:duotone>
              <a:schemeClr val="phClr">
                <a:shade val="80000"/>
              </a:schemeClr>
              <a:schemeClr val="phClr">
                <a:tint val="91000"/>
              </a:schemeClr>
            </a:duotone>
          </a:blip>
          <a:tile tx="0" ty="0" sx="40000" sy="50000" flip="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Oriel</Template>
  <TotalTime>93</TotalTime>
  <Words>810</Words>
  <Application>Microsoft Office PowerPoint</Application>
  <PresentationFormat>On-screen Show (4:3)</PresentationFormat>
  <Paragraphs>120</Paragraphs>
  <Slides>32</Slides>
  <Notes>0</Notes>
  <HiddenSlides>0</HiddenSlides>
  <MMClips>0</MMClip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Oriel</vt:lpstr>
      <vt:lpstr>Twitter Data Analytics on Women Education  and Employment</vt:lpstr>
      <vt:lpstr>Need to take a Strategic decision</vt:lpstr>
      <vt:lpstr>PowerPoint Presentation</vt:lpstr>
      <vt:lpstr>PowerPoint Presentation</vt:lpstr>
      <vt:lpstr>PowerPoint Presentation</vt:lpstr>
      <vt:lpstr>                       TOOL USED</vt:lpstr>
      <vt:lpstr>EXTRACTION  BY USING TWEEPY</vt:lpstr>
      <vt:lpstr>PowerPoint Presentation</vt:lpstr>
      <vt:lpstr>PowerPoint Presentation</vt:lpstr>
      <vt:lpstr>2.  NODEXL</vt:lpstr>
      <vt:lpstr>PowerPoint Presentation</vt:lpstr>
      <vt:lpstr> Importing Tweets</vt:lpstr>
      <vt:lpstr>                      Graph metrics</vt:lpstr>
      <vt:lpstr>                        VERTICES</vt:lpstr>
      <vt:lpstr>                           EDGES</vt:lpstr>
      <vt:lpstr>              OVERALL   METRICS</vt:lpstr>
      <vt:lpstr> GROUP VERTICES</vt:lpstr>
      <vt:lpstr>         FrusterMan Reingold Graph</vt:lpstr>
      <vt:lpstr>            HAREL KOREN GRAPH</vt:lpstr>
      <vt:lpstr>                 CIRCULAR  GRAPH</vt:lpstr>
      <vt:lpstr>                   SPIRAL   GRAPH</vt:lpstr>
      <vt:lpstr>               SUBGRAPH   IMAGES</vt:lpstr>
      <vt:lpstr>                   SUGIYAMA  GRAPH</vt:lpstr>
      <vt:lpstr>             DYNAMIC  FILTER</vt:lpstr>
      <vt:lpstr>TOP URL and DOMAIN TWEETS</vt:lpstr>
      <vt:lpstr>Top WORDS and WORDPAIR TWEETS</vt:lpstr>
      <vt:lpstr>GRAPH FOR TOP WORD PAIRS TWEETs</vt:lpstr>
      <vt:lpstr>GRAPH FOR TOP WORD TWEETS</vt:lpstr>
      <vt:lpstr>SORT   TWEETS   ACCORDING  TO TWEET  DATE-TIME</vt:lpstr>
      <vt:lpstr>                     CONCLUSION</vt:lpstr>
      <vt:lpstr>                  KEY  REFERENCES</vt:lpstr>
      <vt:lpstr>                     THANK  YOU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Twitter Data Analytics on Women Education  and Employment</dc:title>
  <dc:creator>yogesh</dc:creator>
  <cp:lastModifiedBy>Sonal</cp:lastModifiedBy>
  <cp:revision>23</cp:revision>
  <dcterms:created xsi:type="dcterms:W3CDTF">2006-08-16T00:00:00Z</dcterms:created>
  <dcterms:modified xsi:type="dcterms:W3CDTF">2015-05-17T16:16:25Z</dcterms:modified>
</cp:coreProperties>
</file>